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9144000"/>
  <p:notesSz cx="6858000" cy="9144000"/>
  <p:embeddedFontLst>
    <p:embeddedFont>
      <p:font typeface="Book Antiqu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ookAntiqu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ookAntiqua-italic.fntdata"/><Relationship Id="rId30" Type="http://schemas.openxmlformats.org/officeDocument/2006/relationships/font" Target="fonts/BookAntiqua-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BookAntiqua-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217420" y="-160020"/>
            <a:ext cx="4709160" cy="8229600"/>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1" name="Google Shape;71;p11"/>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7" name="Google Shape;77;p12"/>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422030" y="1371600"/>
            <a:ext cx="8229600" cy="1828800"/>
          </a:xfrm>
          <a:prstGeom prst="rect">
            <a:avLst/>
          </a:prstGeom>
          <a:noFill/>
          <a:ln>
            <a:noFill/>
          </a:ln>
        </p:spPr>
        <p:txBody>
          <a:bodyPr anchorCtr="0" anchor="b" bIns="0" lIns="45700" spcFirstLastPara="1" rIns="45700" wrap="square" tIns="0">
            <a:normAutofit/>
          </a:bodyPr>
          <a:lstStyle>
            <a:lvl1pPr lvl="0" algn="ctr">
              <a:spcBef>
                <a:spcPts val="0"/>
              </a:spcBef>
              <a:spcAft>
                <a:spcPts val="0"/>
              </a:spcAft>
              <a:buClr>
                <a:srgbClr val="EAD594"/>
              </a:buClr>
              <a:buSzPts val="4800"/>
              <a:buFont typeface="Lucida Sans"/>
              <a:buNone/>
              <a:defRPr b="1" sz="4800" cap="none">
                <a:solidFill>
                  <a:srgbClr val="EAD594"/>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3"/>
          <p:cNvSpPr txBox="1"/>
          <p:nvPr>
            <p:ph idx="1" type="subTitle"/>
          </p:nvPr>
        </p:nvSpPr>
        <p:spPr>
          <a:xfrm>
            <a:off x="1371600" y="3331698"/>
            <a:ext cx="6400800" cy="1752600"/>
          </a:xfrm>
          <a:prstGeom prst="rect">
            <a:avLst/>
          </a:prstGeom>
          <a:noFill/>
          <a:ln>
            <a:noFill/>
          </a:ln>
        </p:spPr>
        <p:txBody>
          <a:bodyPr anchorCtr="0" anchor="t" bIns="45700" lIns="91425" spcFirstLastPara="1" rIns="91425" wrap="square" tIns="45700">
            <a:normAutofit/>
          </a:bodyPr>
          <a:lstStyle>
            <a:lvl1pPr lvl="0" algn="ctr">
              <a:spcBef>
                <a:spcPts val="560"/>
              </a:spcBef>
              <a:spcAft>
                <a:spcPts val="0"/>
              </a:spcAft>
              <a:buSzPts val="1820"/>
              <a:buNone/>
              <a:defRPr>
                <a:solidFill>
                  <a:schemeClr val="lt1"/>
                </a:solidFill>
              </a:defRPr>
            </a:lvl1pPr>
            <a:lvl2pPr lvl="1" algn="ctr">
              <a:spcBef>
                <a:spcPts val="360"/>
              </a:spcBef>
              <a:spcAft>
                <a:spcPts val="0"/>
              </a:spcAft>
              <a:buSzPts val="1440"/>
              <a:buNone/>
              <a:defRPr/>
            </a:lvl2pPr>
            <a:lvl3pPr lvl="2" algn="ctr">
              <a:spcBef>
                <a:spcPts val="360"/>
              </a:spcBef>
              <a:spcAft>
                <a:spcPts val="0"/>
              </a:spcAft>
              <a:buSzPts val="171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360"/>
              </a:spcBef>
              <a:spcAft>
                <a:spcPts val="0"/>
              </a:spcAft>
              <a:buSzPts val="1800"/>
              <a:buNone/>
              <a:defRPr/>
            </a:lvl6pPr>
            <a:lvl7pPr lvl="6" algn="ctr">
              <a:spcBef>
                <a:spcPts val="360"/>
              </a:spcBef>
              <a:spcAft>
                <a:spcPts val="0"/>
              </a:spcAft>
              <a:buSzPts val="180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lvl1pPr indent="-302895" lvl="0" marL="457200" algn="l">
              <a:spcBef>
                <a:spcPts val="360"/>
              </a:spcBef>
              <a:spcAft>
                <a:spcPts val="0"/>
              </a:spcAft>
              <a:buSzPts val="1170"/>
              <a:buChar char="▣"/>
              <a:defRPr/>
            </a:lvl1pPr>
            <a:lvl2pPr indent="-320040" lvl="1" marL="914400" algn="l">
              <a:spcBef>
                <a:spcPts val="360"/>
              </a:spcBef>
              <a:spcAft>
                <a:spcPts val="0"/>
              </a:spcAft>
              <a:buSzPts val="1440"/>
              <a:buChar char="◼"/>
              <a:defRPr/>
            </a:lvl2pPr>
            <a:lvl3pPr indent="-337185" lvl="2" marL="1371600" algn="l">
              <a:spcBef>
                <a:spcPts val="360"/>
              </a:spcBef>
              <a:spcAft>
                <a:spcPts val="0"/>
              </a:spcAft>
              <a:buSzPts val="171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4" name="Google Shape;24;p4"/>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1600200" y="609600"/>
            <a:ext cx="7086600" cy="18288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Clr>
                <a:srgbClr val="DCC577"/>
              </a:buClr>
              <a:buSzPts val="4800"/>
              <a:buFont typeface="Lucida Sans"/>
              <a:buNone/>
              <a:defRPr b="1" sz="4800" cap="none">
                <a:solidFill>
                  <a:srgbClr val="DCC577"/>
                </a:solidFill>
                <a:latin typeface="Lucida Sans"/>
                <a:ea typeface="Lucida Sans"/>
                <a:cs typeface="Lucida Sans"/>
                <a:sym typeface="Lucid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1600200" y="2507786"/>
            <a:ext cx="7086600" cy="1509712"/>
          </a:xfrm>
          <a:prstGeom prst="rect">
            <a:avLst/>
          </a:prstGeom>
          <a:noFill/>
          <a:ln>
            <a:noFill/>
          </a:ln>
        </p:spPr>
        <p:txBody>
          <a:bodyPr anchorCtr="0" anchor="t" bIns="45700" lIns="91425" spcFirstLastPara="1" rIns="91425" wrap="square" tIns="45700">
            <a:normAutofit/>
          </a:bodyPr>
          <a:lstStyle>
            <a:lvl1pPr indent="-228600" lvl="0" marL="457200" algn="l">
              <a:spcBef>
                <a:spcPts val="400"/>
              </a:spcBef>
              <a:spcAft>
                <a:spcPts val="0"/>
              </a:spcAft>
              <a:buSzPts val="1300"/>
              <a:buNone/>
              <a:defRPr sz="2000">
                <a:solidFill>
                  <a:schemeClr val="lt1"/>
                </a:solidFill>
              </a:defRPr>
            </a:lvl1pPr>
            <a:lvl2pPr indent="-228600" lvl="1" marL="914400" algn="l">
              <a:spcBef>
                <a:spcPts val="360"/>
              </a:spcBef>
              <a:spcAft>
                <a:spcPts val="0"/>
              </a:spcAft>
              <a:buSzPts val="1440"/>
              <a:buNone/>
              <a:defRPr sz="1800">
                <a:solidFill>
                  <a:schemeClr val="lt1"/>
                </a:solidFill>
              </a:defRPr>
            </a:lvl2pPr>
            <a:lvl3pPr indent="-228600" lvl="2" marL="1371600" algn="l">
              <a:spcBef>
                <a:spcPts val="320"/>
              </a:spcBef>
              <a:spcAft>
                <a:spcPts val="0"/>
              </a:spcAft>
              <a:buSzPts val="1520"/>
              <a:buNone/>
              <a:defRPr sz="1600">
                <a:solidFill>
                  <a:schemeClr val="lt1"/>
                </a:solidFill>
              </a:defRPr>
            </a:lvl3pPr>
            <a:lvl4pPr indent="-228600" lvl="3" marL="1828800" algn="l">
              <a:spcBef>
                <a:spcPts val="280"/>
              </a:spcBef>
              <a:spcAft>
                <a:spcPts val="0"/>
              </a:spcAft>
              <a:buSzPts val="1400"/>
              <a:buNone/>
              <a:defRPr sz="1400">
                <a:solidFill>
                  <a:schemeClr val="lt1"/>
                </a:solidFill>
              </a:defRPr>
            </a:lvl4pPr>
            <a:lvl5pPr indent="-228600" lvl="4" marL="2286000" algn="l">
              <a:spcBef>
                <a:spcPts val="280"/>
              </a:spcBef>
              <a:spcAft>
                <a:spcPts val="0"/>
              </a:spcAft>
              <a:buSzPts val="1400"/>
              <a:buNone/>
              <a:defRPr sz="1400">
                <a:solidFill>
                  <a:schemeClr val="lt1"/>
                </a:solidFill>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0" name="Google Shape;30;p5"/>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335915" lvl="0" marL="457200" algn="l">
              <a:spcBef>
                <a:spcPts val="520"/>
              </a:spcBef>
              <a:spcAft>
                <a:spcPts val="0"/>
              </a:spcAft>
              <a:buSzPts val="1690"/>
              <a:buChar char="▣"/>
              <a:defRPr sz="2600"/>
            </a:lvl1pPr>
            <a:lvl2pPr indent="-350519" lvl="1" marL="914400" algn="l">
              <a:spcBef>
                <a:spcPts val="480"/>
              </a:spcBef>
              <a:spcAft>
                <a:spcPts val="0"/>
              </a:spcAft>
              <a:buSzPts val="1920"/>
              <a:buChar char="◼"/>
              <a:defRPr sz="2400"/>
            </a:lvl2pPr>
            <a:lvl3pPr indent="-349250" lvl="2" marL="1371600" algn="l">
              <a:spcBef>
                <a:spcPts val="400"/>
              </a:spcBef>
              <a:spcAft>
                <a:spcPts val="0"/>
              </a:spcAft>
              <a:buSzPts val="19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335915" lvl="0" marL="457200" algn="l">
              <a:spcBef>
                <a:spcPts val="520"/>
              </a:spcBef>
              <a:spcAft>
                <a:spcPts val="0"/>
              </a:spcAft>
              <a:buSzPts val="1690"/>
              <a:buChar char="▣"/>
              <a:defRPr sz="2600"/>
            </a:lvl1pPr>
            <a:lvl2pPr indent="-350519" lvl="1" marL="914400" algn="l">
              <a:spcBef>
                <a:spcPts val="480"/>
              </a:spcBef>
              <a:spcAft>
                <a:spcPts val="0"/>
              </a:spcAft>
              <a:buSzPts val="1920"/>
              <a:buChar char="◼"/>
              <a:defRPr sz="2400"/>
            </a:lvl2pPr>
            <a:lvl3pPr indent="-349250" lvl="2" marL="1371600" algn="l">
              <a:spcBef>
                <a:spcPts val="400"/>
              </a:spcBef>
              <a:spcAft>
                <a:spcPts val="0"/>
              </a:spcAft>
              <a:buSzPts val="1900"/>
              <a:buChar char="🢭"/>
              <a:defRPr sz="2000"/>
            </a:lvl3pPr>
            <a:lvl4pPr indent="-342900" lvl="3" marL="1828800" algn="l">
              <a:spcBef>
                <a:spcPts val="360"/>
              </a:spcBef>
              <a:spcAft>
                <a:spcPts val="0"/>
              </a:spcAft>
              <a:buSzPts val="180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7" name="Google Shape;37;p6"/>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3050"/>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4100"/>
              <a:buFont typeface="Lucida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2"/>
            <a:ext cx="4040188" cy="750887"/>
          </a:xfrm>
          <a:prstGeom prst="rect">
            <a:avLst/>
          </a:prstGeom>
          <a:noFill/>
          <a:ln>
            <a:noFill/>
          </a:ln>
        </p:spPr>
        <p:txBody>
          <a:bodyPr anchorCtr="0" anchor="ctr" bIns="45700" lIns="91425" spcFirstLastPara="1" rIns="91425" wrap="square" tIns="45700">
            <a:normAutofit/>
          </a:bodyPr>
          <a:lstStyle>
            <a:lvl1pPr indent="-228600" lvl="0" marL="457200" algn="l">
              <a:spcBef>
                <a:spcPts val="480"/>
              </a:spcBef>
              <a:spcAft>
                <a:spcPts val="0"/>
              </a:spcAft>
              <a:buSzPts val="1560"/>
              <a:buNone/>
              <a:defRPr b="0" sz="2400" cap="none">
                <a:solidFill>
                  <a:schemeClr val="lt1"/>
                </a:solidFill>
              </a:defRPr>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3" name="Google Shape;43;p7"/>
          <p:cNvSpPr txBox="1"/>
          <p:nvPr>
            <p:ph idx="2" type="body"/>
          </p:nvPr>
        </p:nvSpPr>
        <p:spPr>
          <a:xfrm>
            <a:off x="4645025" y="1535112"/>
            <a:ext cx="4041775" cy="750887"/>
          </a:xfrm>
          <a:prstGeom prst="rect">
            <a:avLst/>
          </a:prstGeom>
          <a:noFill/>
          <a:ln>
            <a:noFill/>
          </a:ln>
        </p:spPr>
        <p:txBody>
          <a:bodyPr anchorCtr="0" anchor="ctr" bIns="45700" lIns="91425" spcFirstLastPara="1" rIns="91425" wrap="square" tIns="45700">
            <a:normAutofit/>
          </a:bodyPr>
          <a:lstStyle>
            <a:lvl1pPr indent="-228600" lvl="0" marL="457200" algn="l">
              <a:spcBef>
                <a:spcPts val="480"/>
              </a:spcBef>
              <a:spcAft>
                <a:spcPts val="0"/>
              </a:spcAft>
              <a:buSzPts val="1560"/>
              <a:buNone/>
              <a:defRPr b="0" sz="2400" cap="none">
                <a:solidFill>
                  <a:schemeClr val="lt1"/>
                </a:solidFill>
              </a:defRPr>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71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4" name="Google Shape;44;p7"/>
          <p:cNvSpPr txBox="1"/>
          <p:nvPr>
            <p:ph idx="3" type="body"/>
          </p:nvPr>
        </p:nvSpPr>
        <p:spPr>
          <a:xfrm>
            <a:off x="457200" y="2362200"/>
            <a:ext cx="4040188" cy="3763963"/>
          </a:xfrm>
          <a:prstGeom prst="rect">
            <a:avLst/>
          </a:prstGeom>
          <a:noFill/>
          <a:ln>
            <a:noFill/>
          </a:ln>
        </p:spPr>
        <p:txBody>
          <a:bodyPr anchorCtr="0" anchor="t" bIns="45700" lIns="91425" spcFirstLastPara="1" rIns="91425" wrap="square" tIns="45700">
            <a:normAutofit/>
          </a:bodyPr>
          <a:lstStyle>
            <a:lvl1pPr indent="-327660" lvl="0" marL="457200" algn="l">
              <a:spcBef>
                <a:spcPts val="480"/>
              </a:spcBef>
              <a:spcAft>
                <a:spcPts val="0"/>
              </a:spcAft>
              <a:buSzPts val="1560"/>
              <a:buChar char="▣"/>
              <a:defRPr sz="2400"/>
            </a:lvl1pPr>
            <a:lvl2pPr indent="-330200" lvl="1" marL="914400" algn="l">
              <a:spcBef>
                <a:spcPts val="400"/>
              </a:spcBef>
              <a:spcAft>
                <a:spcPts val="0"/>
              </a:spcAft>
              <a:buSzPts val="1600"/>
              <a:buChar char="◼"/>
              <a:defRPr sz="2000"/>
            </a:lvl2pPr>
            <a:lvl3pPr indent="-337185" lvl="2" marL="1371600" algn="l">
              <a:spcBef>
                <a:spcPts val="360"/>
              </a:spcBef>
              <a:spcAft>
                <a:spcPts val="0"/>
              </a:spcAft>
              <a:buSzPts val="171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5" name="Google Shape;45;p7"/>
          <p:cNvSpPr txBox="1"/>
          <p:nvPr>
            <p:ph idx="4" type="body"/>
          </p:nvPr>
        </p:nvSpPr>
        <p:spPr>
          <a:xfrm>
            <a:off x="4645025" y="2362200"/>
            <a:ext cx="4041775" cy="3763963"/>
          </a:xfrm>
          <a:prstGeom prst="rect">
            <a:avLst/>
          </a:prstGeom>
          <a:noFill/>
          <a:ln>
            <a:noFill/>
          </a:ln>
        </p:spPr>
        <p:txBody>
          <a:bodyPr anchorCtr="0" anchor="t" bIns="45700" lIns="91425" spcFirstLastPara="1" rIns="91425" wrap="square" tIns="45700">
            <a:normAutofit/>
          </a:bodyPr>
          <a:lstStyle>
            <a:lvl1pPr indent="-327660" lvl="0" marL="457200" algn="l">
              <a:spcBef>
                <a:spcPts val="480"/>
              </a:spcBef>
              <a:spcAft>
                <a:spcPts val="0"/>
              </a:spcAft>
              <a:buSzPts val="1560"/>
              <a:buChar char="▣"/>
              <a:defRPr sz="2400"/>
            </a:lvl1pPr>
            <a:lvl2pPr indent="-330200" lvl="1" marL="914400" algn="l">
              <a:spcBef>
                <a:spcPts val="400"/>
              </a:spcBef>
              <a:spcAft>
                <a:spcPts val="0"/>
              </a:spcAft>
              <a:buSzPts val="1600"/>
              <a:buChar char="◼"/>
              <a:defRPr sz="2000"/>
            </a:lvl2pPr>
            <a:lvl3pPr indent="-337185" lvl="2" marL="1371600" algn="l">
              <a:spcBef>
                <a:spcPts val="360"/>
              </a:spcBef>
              <a:spcAft>
                <a:spcPts val="0"/>
              </a:spcAft>
              <a:buSzPts val="171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6" name="Google Shape;46;p7"/>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EAD59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4DB8A"/>
              </a:buClr>
              <a:buSzPts val="2200"/>
              <a:buFont typeface="Lucida Sans"/>
              <a:buNone/>
              <a:defRPr b="0" sz="2200">
                <a:solidFill>
                  <a:srgbClr val="F4DB8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457200" y="1524000"/>
            <a:ext cx="3008313" cy="46021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SzPts val="91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95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7" name="Google Shape;57;p9"/>
          <p:cNvSpPr txBox="1"/>
          <p:nvPr>
            <p:ph idx="2"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335915" lvl="0" marL="457200" algn="l">
              <a:spcBef>
                <a:spcPts val="520"/>
              </a:spcBef>
              <a:spcAft>
                <a:spcPts val="0"/>
              </a:spcAft>
              <a:buSzPts val="1690"/>
              <a:buChar char="▣"/>
              <a:defRPr sz="2600"/>
            </a:lvl1pPr>
            <a:lvl2pPr indent="-350519" lvl="1" marL="914400" algn="l">
              <a:spcBef>
                <a:spcPts val="480"/>
              </a:spcBef>
              <a:spcAft>
                <a:spcPts val="0"/>
              </a:spcAft>
              <a:buSzPts val="1920"/>
              <a:buChar char="◼"/>
              <a:defRPr sz="2400"/>
            </a:lvl2pPr>
            <a:lvl3pPr indent="-361314" lvl="2" marL="1371600" algn="l">
              <a:spcBef>
                <a:spcPts val="440"/>
              </a:spcBef>
              <a:spcAft>
                <a:spcPts val="0"/>
              </a:spcAft>
              <a:buSzPts val="2090"/>
              <a:buChar char="🢭"/>
              <a:defRPr sz="2200"/>
            </a:lvl3pPr>
            <a:lvl4pPr indent="-355600" lvl="3" marL="1828800" algn="l">
              <a:spcBef>
                <a:spcPts val="400"/>
              </a:spcBef>
              <a:spcAft>
                <a:spcPts val="0"/>
              </a:spcAft>
              <a:buSzPts val="2000"/>
              <a:buChar char="🢝"/>
              <a:defRPr sz="20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8" name="Google Shape;58;p9"/>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828800" y="609600"/>
            <a:ext cx="5486400" cy="522288"/>
          </a:xfrm>
          <a:prstGeom prst="rect">
            <a:avLst/>
          </a:prstGeom>
          <a:noFill/>
          <a:ln>
            <a:noFill/>
          </a:ln>
        </p:spPr>
        <p:txBody>
          <a:bodyPr anchorCtr="0" anchor="b" bIns="0" lIns="45700" spcFirstLastPara="1" rIns="45700" wrap="square" tIns="45700">
            <a:normAutofit/>
          </a:bodyPr>
          <a:lstStyle>
            <a:lvl1pPr lvl="0" algn="ctr">
              <a:spcBef>
                <a:spcPts val="0"/>
              </a:spcBef>
              <a:spcAft>
                <a:spcPts val="0"/>
              </a:spcAft>
              <a:buClr>
                <a:srgbClr val="EAD594"/>
              </a:buClr>
              <a:buSzPts val="2000"/>
              <a:buFont typeface="Lucida Sans"/>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828800" y="1831975"/>
            <a:ext cx="5486400" cy="3962400"/>
          </a:xfrm>
          <a:prstGeom prst="rect">
            <a:avLst/>
          </a:prstGeom>
          <a:solidFill>
            <a:schemeClr val="dk2"/>
          </a:solidFill>
          <a:ln cap="sq" cmpd="sng" w="44450">
            <a:solidFill>
              <a:srgbClr val="FFFFFF"/>
            </a:solidFill>
            <a:prstDash val="solid"/>
            <a:miter lim="800000"/>
            <a:headEnd len="sm" w="sm" type="none"/>
            <a:tailEnd len="sm" w="sm" type="none"/>
          </a:ln>
          <a:effectLst>
            <a:outerShdw blurRad="190500" dir="2700000" dist="228600" sy="90000">
              <a:srgbClr val="000000">
                <a:alpha val="24705"/>
              </a:srgbClr>
            </a:outerShdw>
          </a:effectLst>
        </p:spPr>
      </p:sp>
      <p:sp>
        <p:nvSpPr>
          <p:cNvPr id="64" name="Google Shape;64;p10"/>
          <p:cNvSpPr txBox="1"/>
          <p:nvPr>
            <p:ph idx="1" type="body"/>
          </p:nvPr>
        </p:nvSpPr>
        <p:spPr>
          <a:xfrm>
            <a:off x="1828800" y="1166787"/>
            <a:ext cx="5486400" cy="530352"/>
          </a:xfrm>
          <a:prstGeom prst="rect">
            <a:avLst/>
          </a:prstGeom>
          <a:noFill/>
          <a:ln>
            <a:noFill/>
          </a:ln>
        </p:spPr>
        <p:txBody>
          <a:bodyPr anchorCtr="0" anchor="t" bIns="45700" lIns="45700" spcFirstLastPara="1" rIns="45700" wrap="square" tIns="45700">
            <a:normAutofit/>
          </a:bodyPr>
          <a:lstStyle>
            <a:lvl1pPr indent="-228600" lvl="0" marL="457200" algn="ctr">
              <a:spcBef>
                <a:spcPts val="280"/>
              </a:spcBef>
              <a:spcAft>
                <a:spcPts val="0"/>
              </a:spcAft>
              <a:buSzPts val="910"/>
              <a:buNone/>
              <a:defRPr sz="1400"/>
            </a:lvl1pPr>
            <a:lvl2pPr indent="-289560" lvl="1" marL="914400" algn="l">
              <a:spcBef>
                <a:spcPts val="240"/>
              </a:spcBef>
              <a:spcAft>
                <a:spcPts val="0"/>
              </a:spcAft>
              <a:buSzPts val="960"/>
              <a:buChar char="◼"/>
              <a:defRPr sz="1200"/>
            </a:lvl2pPr>
            <a:lvl3pPr indent="-288925" lvl="2" marL="1371600" algn="l">
              <a:spcBef>
                <a:spcPts val="200"/>
              </a:spcBef>
              <a:spcAft>
                <a:spcPts val="0"/>
              </a:spcAft>
              <a:buSzPts val="950"/>
              <a:buChar char="🢭"/>
              <a:defRPr sz="1000"/>
            </a:lvl3pPr>
            <a:lvl4pPr indent="-285750" lvl="3" marL="1828800" algn="l">
              <a:spcBef>
                <a:spcPts val="180"/>
              </a:spcBef>
              <a:spcAft>
                <a:spcPts val="0"/>
              </a:spcAft>
              <a:buSzPts val="900"/>
              <a:buChar char="🢝"/>
              <a:defRPr sz="900"/>
            </a:lvl4pPr>
            <a:lvl5pPr indent="-285750" lvl="4" marL="2286000" algn="l">
              <a:spcBef>
                <a:spcPts val="180"/>
              </a:spcBef>
              <a:spcAft>
                <a:spcPts val="0"/>
              </a:spcAft>
              <a:buSzPts val="900"/>
              <a:buChar char="■"/>
              <a:defRPr sz="900"/>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5" name="Google Shape;65;p10"/>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EAD594"/>
              </a:buClr>
              <a:buSzPts val="4100"/>
              <a:buFont typeface="Lucida Sans"/>
              <a:buNone/>
              <a:defRPr b="1" i="0" sz="41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rmAutofit/>
          </a:bodyPr>
          <a:lstStyle>
            <a:lvl1pPr indent="-344170" lvl="0" marL="457200" marR="0" rtl="0" algn="l">
              <a:spcBef>
                <a:spcPts val="560"/>
              </a:spcBef>
              <a:spcAft>
                <a:spcPts val="0"/>
              </a:spcAft>
              <a:buClr>
                <a:srgbClr val="F9F9F9"/>
              </a:buClr>
              <a:buSzPts val="1820"/>
              <a:buFont typeface="Noto Sans Symbols"/>
              <a:buChar char="▣"/>
              <a:defRPr b="0" i="0" sz="2800" u="none" cap="none" strike="noStrike">
                <a:solidFill>
                  <a:schemeClr val="lt1"/>
                </a:solidFill>
                <a:latin typeface="Book Antiqua"/>
                <a:ea typeface="Book Antiqua"/>
                <a:cs typeface="Book Antiqua"/>
                <a:sym typeface="Book Antiqua"/>
              </a:defRPr>
            </a:lvl1pPr>
            <a:lvl2pPr indent="-350519" lvl="1" marL="914400"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indent="-361314" lvl="2" marL="1371600" marR="0" rtl="0" algn="l">
              <a:spcBef>
                <a:spcPts val="440"/>
              </a:spcBef>
              <a:spcAft>
                <a:spcPts val="0"/>
              </a:spcAft>
              <a:buClr>
                <a:schemeClr val="lt1"/>
              </a:buClr>
              <a:buSzPts val="2090"/>
              <a:buFont typeface="Noto Sans Symbols"/>
              <a:buChar char="🢭"/>
              <a:defRPr b="0" i="0" sz="2200" u="none" cap="none" strike="noStrike">
                <a:solidFill>
                  <a:schemeClr val="lt1"/>
                </a:solidFill>
                <a:latin typeface="Book Antiqua"/>
                <a:ea typeface="Book Antiqua"/>
                <a:cs typeface="Book Antiqua"/>
                <a:sym typeface="Book Antiqua"/>
              </a:defRPr>
            </a:lvl3pPr>
            <a:lvl4pPr indent="-355600" lvl="3" marL="18288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4pPr>
            <a:lvl5pPr indent="-355600" lvl="4" marL="22860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8" name="Google Shape;8;p1"/>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9" name="Google Shape;9;p1"/>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10" name="Google Shape;10;p1"/>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b="0" i="0" sz="1200" u="none" cap="none" strike="noStrike">
                <a:solidFill>
                  <a:srgbClr val="BABABA"/>
                </a:solidFill>
                <a:latin typeface="Book Antiqua"/>
                <a:ea typeface="Book Antiqua"/>
                <a:cs typeface="Book Antiqua"/>
                <a:sym typeface="Book Antiqua"/>
              </a:defRPr>
            </a:lvl1pPr>
            <a:lvl2pPr indent="0" lvl="1" marL="0" marR="0" rtl="0" algn="r">
              <a:spcBef>
                <a:spcPts val="0"/>
              </a:spcBef>
              <a:buNone/>
              <a:defRPr b="0" i="0" sz="1200" u="none" cap="none" strike="noStrike">
                <a:solidFill>
                  <a:srgbClr val="BABABA"/>
                </a:solidFill>
                <a:latin typeface="Book Antiqua"/>
                <a:ea typeface="Book Antiqua"/>
                <a:cs typeface="Book Antiqua"/>
                <a:sym typeface="Book Antiqua"/>
              </a:defRPr>
            </a:lvl2pPr>
            <a:lvl3pPr indent="0" lvl="2" marL="0" marR="0" rtl="0" algn="r">
              <a:spcBef>
                <a:spcPts val="0"/>
              </a:spcBef>
              <a:buNone/>
              <a:defRPr b="0" i="0" sz="1200" u="none" cap="none" strike="noStrike">
                <a:solidFill>
                  <a:srgbClr val="BABABA"/>
                </a:solidFill>
                <a:latin typeface="Book Antiqua"/>
                <a:ea typeface="Book Antiqua"/>
                <a:cs typeface="Book Antiqua"/>
                <a:sym typeface="Book Antiqua"/>
              </a:defRPr>
            </a:lvl3pPr>
            <a:lvl4pPr indent="0" lvl="3" marL="0" marR="0" rtl="0" algn="r">
              <a:spcBef>
                <a:spcPts val="0"/>
              </a:spcBef>
              <a:buNone/>
              <a:defRPr b="0" i="0" sz="1200" u="none" cap="none" strike="noStrike">
                <a:solidFill>
                  <a:srgbClr val="BABABA"/>
                </a:solidFill>
                <a:latin typeface="Book Antiqua"/>
                <a:ea typeface="Book Antiqua"/>
                <a:cs typeface="Book Antiqua"/>
                <a:sym typeface="Book Antiqua"/>
              </a:defRPr>
            </a:lvl4pPr>
            <a:lvl5pPr indent="0" lvl="4" marL="0" marR="0" rtl="0" algn="r">
              <a:spcBef>
                <a:spcPts val="0"/>
              </a:spcBef>
              <a:buNone/>
              <a:defRPr b="0" i="0" sz="1200" u="none" cap="none" strike="noStrike">
                <a:solidFill>
                  <a:srgbClr val="BABABA"/>
                </a:solidFill>
                <a:latin typeface="Book Antiqua"/>
                <a:ea typeface="Book Antiqua"/>
                <a:cs typeface="Book Antiqua"/>
                <a:sym typeface="Book Antiqua"/>
              </a:defRPr>
            </a:lvl5pPr>
            <a:lvl6pPr indent="0" lvl="5" marL="0" marR="0" rtl="0" algn="r">
              <a:spcBef>
                <a:spcPts val="0"/>
              </a:spcBef>
              <a:buNone/>
              <a:defRPr b="0" i="0" sz="1200" u="none" cap="none" strike="noStrike">
                <a:solidFill>
                  <a:srgbClr val="BABABA"/>
                </a:solidFill>
                <a:latin typeface="Book Antiqua"/>
                <a:ea typeface="Book Antiqua"/>
                <a:cs typeface="Book Antiqua"/>
                <a:sym typeface="Book Antiqua"/>
              </a:defRPr>
            </a:lvl6pPr>
            <a:lvl7pPr indent="0" lvl="6" marL="0" marR="0" rtl="0" algn="r">
              <a:spcBef>
                <a:spcPts val="0"/>
              </a:spcBef>
              <a:buNone/>
              <a:defRPr b="0" i="0" sz="1200" u="none" cap="none" strike="noStrike">
                <a:solidFill>
                  <a:srgbClr val="BABABA"/>
                </a:solidFill>
                <a:latin typeface="Book Antiqua"/>
                <a:ea typeface="Book Antiqua"/>
                <a:cs typeface="Book Antiqua"/>
                <a:sym typeface="Book Antiqua"/>
              </a:defRPr>
            </a:lvl7pPr>
            <a:lvl8pPr indent="0" lvl="7" marL="0" marR="0" rtl="0" algn="r">
              <a:spcBef>
                <a:spcPts val="0"/>
              </a:spcBef>
              <a:buNone/>
              <a:defRPr b="0" i="0" sz="1200" u="none" cap="none" strike="noStrike">
                <a:solidFill>
                  <a:srgbClr val="BABABA"/>
                </a:solidFill>
                <a:latin typeface="Book Antiqua"/>
                <a:ea typeface="Book Antiqua"/>
                <a:cs typeface="Book Antiqua"/>
                <a:sym typeface="Book Antiqua"/>
              </a:defRPr>
            </a:lvl8pPr>
            <a:lvl9pPr indent="0" lvl="8" marL="0" marR="0" rtl="0" algn="r">
              <a:spcBef>
                <a:spcPts val="0"/>
              </a:spcBef>
              <a:buNone/>
              <a:defRPr b="0" i="0" sz="1200" u="none" cap="none" strike="noStrike">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8.jp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0.jp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nvSpPr>
        <p:spPr>
          <a:xfrm>
            <a:off x="152400" y="152400"/>
            <a:ext cx="8763000" cy="59400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000" u="none" cap="none" strike="noStrike">
                <a:solidFill>
                  <a:schemeClr val="lt1"/>
                </a:solidFill>
                <a:latin typeface="Book Antiqua"/>
                <a:ea typeface="Book Antiqua"/>
                <a:cs typeface="Book Antiqua"/>
                <a:sym typeface="Book Antiqua"/>
              </a:rPr>
              <a:t>DIGITAL TRANSMISSION</a:t>
            </a:r>
            <a:endParaRPr/>
          </a:p>
          <a:p>
            <a:pPr indent="-127000" lvl="0" marL="0" marR="0" rtl="0" algn="just">
              <a:spcBef>
                <a:spcPts val="0"/>
              </a:spcBef>
              <a:spcAft>
                <a:spcPts val="0"/>
              </a:spcAft>
              <a:buClr>
                <a:schemeClr val="lt1"/>
              </a:buClr>
              <a:buSzPts val="2000"/>
              <a:buFont typeface="Arial"/>
              <a:buChar char="•"/>
            </a:pPr>
            <a:r>
              <a:rPr b="0" i="0" lang="en-US" sz="2000" u="none" cap="none" strike="noStrike">
                <a:solidFill>
                  <a:schemeClr val="lt1"/>
                </a:solidFill>
                <a:latin typeface="Book Antiqua"/>
                <a:ea typeface="Book Antiqua"/>
                <a:cs typeface="Book Antiqua"/>
                <a:sym typeface="Book Antiqua"/>
              </a:rPr>
              <a:t>A computer network is designed to send information from one point to another. This information needs to be converted to either a digital signal or an analog signal for transmission.</a:t>
            </a:r>
            <a:endParaRPr/>
          </a:p>
          <a:p>
            <a:pPr indent="-127000" lvl="0" marL="0" marR="0" rtl="0" algn="just">
              <a:spcBef>
                <a:spcPts val="0"/>
              </a:spcBef>
              <a:spcAft>
                <a:spcPts val="0"/>
              </a:spcAft>
              <a:buClr>
                <a:schemeClr val="lt1"/>
              </a:buClr>
              <a:buSzPts val="2000"/>
              <a:buFont typeface="Arial"/>
              <a:buChar char="•"/>
            </a:pPr>
            <a:r>
              <a:rPr b="0" i="0" lang="en-US" sz="2000" u="none" cap="none" strike="noStrike">
                <a:solidFill>
                  <a:schemeClr val="lt1"/>
                </a:solidFill>
                <a:latin typeface="Book Antiqua"/>
                <a:ea typeface="Book Antiqua"/>
                <a:cs typeface="Book Antiqua"/>
                <a:sym typeface="Book Antiqua"/>
              </a:rPr>
              <a:t>First, digital-conversion techniques, methods which convert digital data to-digital digital signals. </a:t>
            </a:r>
            <a:endParaRPr/>
          </a:p>
          <a:p>
            <a:pPr indent="-127000" lvl="0" marL="0" marR="0" rtl="0" algn="just">
              <a:spcBef>
                <a:spcPts val="0"/>
              </a:spcBef>
              <a:spcAft>
                <a:spcPts val="0"/>
              </a:spcAft>
              <a:buClr>
                <a:schemeClr val="lt1"/>
              </a:buClr>
              <a:buSzPts val="2000"/>
              <a:buFont typeface="Arial"/>
              <a:buChar char="•"/>
            </a:pPr>
            <a:r>
              <a:rPr b="0" i="0" lang="en-US" sz="2000" u="none" cap="none" strike="noStrike">
                <a:solidFill>
                  <a:schemeClr val="lt1"/>
                </a:solidFill>
                <a:latin typeface="Book Antiqua"/>
                <a:ea typeface="Book Antiqua"/>
                <a:cs typeface="Book Antiqua"/>
                <a:sym typeface="Book Antiqua"/>
              </a:rPr>
              <a:t>Second, analog to- digital conversion techniques, methods which change an analog signal to a digital signaL</a:t>
            </a:r>
            <a:endParaRPr b="0" i="0" sz="2000" u="none" cap="none" strike="noStrike">
              <a:solidFill>
                <a:schemeClr val="lt1"/>
              </a:solidFill>
              <a:latin typeface="Book Antiqua"/>
              <a:ea typeface="Book Antiqua"/>
              <a:cs typeface="Book Antiqua"/>
              <a:sym typeface="Book Antiqua"/>
            </a:endParaRPr>
          </a:p>
          <a:p>
            <a:pPr indent="0" lvl="0" marL="0" marR="0" rtl="0" algn="just">
              <a:spcBef>
                <a:spcPts val="0"/>
              </a:spcBef>
              <a:spcAft>
                <a:spcPts val="0"/>
              </a:spcAft>
              <a:buClr>
                <a:schemeClr val="lt1"/>
              </a:buClr>
              <a:buSzPts val="2000"/>
              <a:buFont typeface="Arial"/>
              <a:buNone/>
            </a:pPr>
            <a:r>
              <a:t/>
            </a:r>
            <a:endParaRPr b="0" i="0" sz="2000" u="none" cap="none" strike="noStrike">
              <a:solidFill>
                <a:schemeClr val="lt1"/>
              </a:solidFill>
              <a:latin typeface="Book Antiqua"/>
              <a:ea typeface="Book Antiqua"/>
              <a:cs typeface="Book Antiqua"/>
              <a:sym typeface="Book Antiqua"/>
            </a:endParaRPr>
          </a:p>
          <a:p>
            <a:pPr indent="0" lvl="0" marL="0" marR="0" rtl="0" algn="just">
              <a:spcBef>
                <a:spcPts val="0"/>
              </a:spcBef>
              <a:spcAft>
                <a:spcPts val="0"/>
              </a:spcAft>
              <a:buNone/>
            </a:pPr>
            <a:r>
              <a:rPr b="0" i="0" lang="en-US" sz="2000" u="none" cap="none" strike="noStrike">
                <a:solidFill>
                  <a:schemeClr val="lt1"/>
                </a:solidFill>
                <a:latin typeface="Book Antiqua"/>
                <a:ea typeface="Book Antiqua"/>
                <a:cs typeface="Book Antiqua"/>
                <a:sym typeface="Book Antiqua"/>
              </a:rPr>
              <a:t>1. DIGITAL-TO-DIGITAL </a:t>
            </a:r>
            <a:r>
              <a:rPr b="1" i="0" lang="en-US" sz="2000" u="none" cap="none" strike="noStrike">
                <a:solidFill>
                  <a:schemeClr val="lt1"/>
                </a:solidFill>
                <a:latin typeface="Book Antiqua"/>
                <a:ea typeface="Book Antiqua"/>
                <a:cs typeface="Book Antiqua"/>
                <a:sym typeface="Book Antiqua"/>
              </a:rPr>
              <a:t>CONVERSION</a:t>
            </a:r>
            <a:endParaRPr/>
          </a:p>
          <a:p>
            <a:pPr indent="0" lvl="0" marL="0" marR="0" rtl="0" algn="just">
              <a:spcBef>
                <a:spcPts val="0"/>
              </a:spcBef>
              <a:spcAft>
                <a:spcPts val="0"/>
              </a:spcAft>
              <a:buNone/>
            </a:pPr>
            <a:r>
              <a:rPr b="1" i="0" lang="en-US" sz="2000" u="none" cap="none" strike="noStrike">
                <a:solidFill>
                  <a:schemeClr val="lt1"/>
                </a:solidFill>
                <a:latin typeface="Book Antiqua"/>
                <a:ea typeface="Book Antiqua"/>
                <a:cs typeface="Book Antiqua"/>
                <a:sym typeface="Book Antiqua"/>
              </a:rPr>
              <a:t>2. </a:t>
            </a:r>
            <a:r>
              <a:rPr b="0" i="0" lang="en-US" sz="2000" u="none" cap="none" strike="noStrike">
                <a:solidFill>
                  <a:schemeClr val="lt1"/>
                </a:solidFill>
                <a:latin typeface="Book Antiqua"/>
                <a:ea typeface="Book Antiqua"/>
                <a:cs typeface="Book Antiqua"/>
                <a:sym typeface="Book Antiqua"/>
              </a:rPr>
              <a:t>ANALOG-TO-DIGITAL CONVERSION</a:t>
            </a:r>
            <a:endParaRPr/>
          </a:p>
          <a:p>
            <a:pPr indent="0" lvl="0" marL="0" marR="0" rtl="0" algn="just">
              <a:spcBef>
                <a:spcPts val="0"/>
              </a:spcBef>
              <a:spcAft>
                <a:spcPts val="0"/>
              </a:spcAft>
              <a:buNone/>
            </a:pPr>
            <a:r>
              <a:t/>
            </a:r>
            <a:endParaRPr b="0" i="0" sz="2000" u="none" cap="none" strike="noStrike">
              <a:solidFill>
                <a:schemeClr val="lt1"/>
              </a:solidFill>
              <a:latin typeface="Book Antiqua"/>
              <a:ea typeface="Book Antiqua"/>
              <a:cs typeface="Book Antiqua"/>
              <a:sym typeface="Book Antiqua"/>
            </a:endParaRPr>
          </a:p>
          <a:p>
            <a:pPr indent="-342900" lvl="0" marL="342900" marR="0" rtl="0" algn="just">
              <a:spcBef>
                <a:spcPts val="0"/>
              </a:spcBef>
              <a:spcAft>
                <a:spcPts val="0"/>
              </a:spcAft>
              <a:buClr>
                <a:schemeClr val="lt1"/>
              </a:buClr>
              <a:buSzPts val="2000"/>
              <a:buFont typeface="Book Antiqua"/>
              <a:buAutoNum type="arabicPeriod"/>
            </a:pPr>
            <a:r>
              <a:rPr b="0" i="0" lang="en-US" sz="2000" u="none" cap="none" strike="noStrike">
                <a:solidFill>
                  <a:schemeClr val="lt1"/>
                </a:solidFill>
                <a:latin typeface="Book Antiqua"/>
                <a:ea typeface="Book Antiqua"/>
                <a:cs typeface="Book Antiqua"/>
                <a:sym typeface="Book Antiqua"/>
              </a:rPr>
              <a:t>DIGITAL-TO-DIGITAL </a:t>
            </a:r>
            <a:r>
              <a:rPr b="1" i="0" lang="en-US" sz="2000" u="none" cap="none" strike="noStrike">
                <a:solidFill>
                  <a:schemeClr val="lt1"/>
                </a:solidFill>
                <a:latin typeface="Book Antiqua"/>
                <a:ea typeface="Book Antiqua"/>
                <a:cs typeface="Book Antiqua"/>
                <a:sym typeface="Book Antiqua"/>
              </a:rPr>
              <a:t>CONVERSION</a:t>
            </a:r>
            <a:endParaRPr/>
          </a:p>
          <a:p>
            <a:pPr indent="-342900" lvl="0" marL="342900" marR="0" rtl="0" algn="just">
              <a:spcBef>
                <a:spcPts val="0"/>
              </a:spcBef>
              <a:spcAft>
                <a:spcPts val="0"/>
              </a:spcAft>
              <a:buNone/>
            </a:pPr>
            <a:r>
              <a:rPr b="1" i="0" lang="en-US" sz="2000" u="none" cap="none" strike="noStrike">
                <a:solidFill>
                  <a:schemeClr val="lt1"/>
                </a:solidFill>
                <a:latin typeface="Book Antiqua"/>
                <a:ea typeface="Book Antiqua"/>
                <a:cs typeface="Book Antiqua"/>
                <a:sym typeface="Book Antiqua"/>
              </a:rPr>
              <a:t>	A. </a:t>
            </a:r>
            <a:r>
              <a:rPr b="0" i="0" lang="en-US" sz="2000" u="none" cap="none" strike="noStrike">
                <a:solidFill>
                  <a:schemeClr val="lt1"/>
                </a:solidFill>
                <a:latin typeface="Book Antiqua"/>
                <a:ea typeface="Book Antiqua"/>
                <a:cs typeface="Book Antiqua"/>
                <a:sym typeface="Book Antiqua"/>
              </a:rPr>
              <a:t>Line Coding</a:t>
            </a:r>
            <a:endParaRPr/>
          </a:p>
          <a:p>
            <a:pPr indent="-342900" lvl="0" marL="342900" marR="0" rtl="0" algn="just">
              <a:spcBef>
                <a:spcPts val="0"/>
              </a:spcBef>
              <a:spcAft>
                <a:spcPts val="0"/>
              </a:spcAft>
              <a:buNone/>
            </a:pPr>
            <a:r>
              <a:rPr b="0" i="0" lang="en-US" sz="2000" u="none" cap="none" strike="noStrike">
                <a:solidFill>
                  <a:schemeClr val="lt1"/>
                </a:solidFill>
                <a:latin typeface="Book Antiqua"/>
                <a:ea typeface="Book Antiqua"/>
                <a:cs typeface="Book Antiqua"/>
                <a:sym typeface="Book Antiqua"/>
              </a:rPr>
              <a:t>	B. Block coding </a:t>
            </a:r>
            <a:endParaRPr/>
          </a:p>
          <a:p>
            <a:pPr indent="-342900" lvl="0" marL="342900" marR="0" rtl="0" algn="just">
              <a:spcBef>
                <a:spcPts val="0"/>
              </a:spcBef>
              <a:spcAft>
                <a:spcPts val="0"/>
              </a:spcAft>
              <a:buNone/>
            </a:pPr>
            <a:r>
              <a:rPr b="0" i="0" lang="en-US" sz="2000" u="none" cap="none" strike="noStrike">
                <a:solidFill>
                  <a:schemeClr val="lt1"/>
                </a:solidFill>
                <a:latin typeface="Book Antiqua"/>
                <a:ea typeface="Book Antiqua"/>
                <a:cs typeface="Book Antiqua"/>
                <a:sym typeface="Book Antiqua"/>
              </a:rPr>
              <a:t>	C.  Scrambling</a:t>
            </a:r>
            <a:endParaRPr/>
          </a:p>
          <a:p>
            <a:pPr indent="-342900" lvl="0" marL="342900" marR="0" rtl="0" algn="just">
              <a:spcBef>
                <a:spcPts val="0"/>
              </a:spcBef>
              <a:spcAft>
                <a:spcPts val="0"/>
              </a:spcAft>
              <a:buNone/>
            </a:pPr>
            <a:r>
              <a:rPr b="0" i="0" lang="en-US" sz="2000" u="none" cap="none" strike="noStrike">
                <a:solidFill>
                  <a:schemeClr val="lt1"/>
                </a:solidFill>
                <a:latin typeface="Book Antiqua"/>
                <a:ea typeface="Book Antiqua"/>
                <a:cs typeface="Book Antiqua"/>
                <a:sym typeface="Book Antiqua"/>
              </a:rPr>
              <a:t>2. ANALOG-TO-DIGITAL CONVERSION</a:t>
            </a:r>
            <a:endParaRPr/>
          </a:p>
          <a:p>
            <a:pPr indent="-342900" lvl="0" marL="342900" marR="0" rtl="0" algn="just">
              <a:spcBef>
                <a:spcPts val="0"/>
              </a:spcBef>
              <a:spcAft>
                <a:spcPts val="0"/>
              </a:spcAft>
              <a:buNone/>
            </a:pPr>
            <a:r>
              <a:rPr b="0" i="0" lang="en-US" sz="2000" u="none" cap="none" strike="noStrike">
                <a:solidFill>
                  <a:schemeClr val="lt1"/>
                </a:solidFill>
                <a:latin typeface="Book Antiqua"/>
                <a:ea typeface="Book Antiqua"/>
                <a:cs typeface="Book Antiqua"/>
                <a:sym typeface="Book Antiqua"/>
              </a:rPr>
              <a:t>	A. Pulse Code Modulation </a:t>
            </a:r>
            <a:endParaRPr/>
          </a:p>
          <a:p>
            <a:pPr indent="-342900" lvl="0" marL="342900" marR="0" rtl="0" algn="just">
              <a:spcBef>
                <a:spcPts val="0"/>
              </a:spcBef>
              <a:spcAft>
                <a:spcPts val="0"/>
              </a:spcAft>
              <a:buNone/>
            </a:pPr>
            <a:r>
              <a:rPr b="0" i="0" lang="en-US" sz="2000" u="none" cap="none" strike="noStrike">
                <a:solidFill>
                  <a:schemeClr val="lt1"/>
                </a:solidFill>
                <a:latin typeface="Book Antiqua"/>
                <a:ea typeface="Book Antiqua"/>
                <a:cs typeface="Book Antiqua"/>
                <a:sym typeface="Book Antiqua"/>
              </a:rPr>
              <a:t>	B.  Delta Modulation.</a:t>
            </a:r>
            <a:endParaRPr b="0" i="0" sz="2000" u="none" cap="none" strike="noStrike">
              <a:solidFill>
                <a:schemeClr val="lt1"/>
              </a:solidFill>
              <a:latin typeface="Book Antiqua"/>
              <a:ea typeface="Book Antiqua"/>
              <a:cs typeface="Book Antiqua"/>
              <a:sym typeface="Book Antiqu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nvSpPr>
        <p:spPr>
          <a:xfrm>
            <a:off x="5334000" y="0"/>
            <a:ext cx="3810000" cy="2862322"/>
          </a:xfrm>
          <a:prstGeom prst="rect">
            <a:avLst/>
          </a:prstGeom>
          <a:noFill/>
          <a:ln>
            <a:noFill/>
          </a:ln>
        </p:spPr>
        <p:txBody>
          <a:bodyPr anchorCtr="0" anchor="t" bIns="45700" lIns="91425" spcFirstLastPara="1" rIns="91425" wrap="square" tIns="45700">
            <a:spAutoFit/>
          </a:bodyPr>
          <a:lstStyle/>
          <a:p>
            <a:pPr indent="-127000" lvl="0" marL="0" marR="0" rtl="0" algn="just">
              <a:spcBef>
                <a:spcPts val="0"/>
              </a:spcBef>
              <a:spcAft>
                <a:spcPts val="0"/>
              </a:spcAft>
              <a:buClr>
                <a:schemeClr val="lt1"/>
              </a:buClr>
              <a:buSzPts val="2000"/>
              <a:buFont typeface="Arial"/>
              <a:buChar char="•"/>
            </a:pPr>
            <a:r>
              <a:rPr b="1" lang="en-US" sz="2000" u="sng">
                <a:solidFill>
                  <a:schemeClr val="lt1"/>
                </a:solidFill>
                <a:latin typeface="Book Antiqua"/>
                <a:ea typeface="Book Antiqua"/>
                <a:cs typeface="Book Antiqua"/>
                <a:sym typeface="Book Antiqua"/>
              </a:rPr>
              <a:t>4D-PAM5:  </a:t>
            </a:r>
            <a:r>
              <a:rPr lang="en-US" sz="2000">
                <a:solidFill>
                  <a:schemeClr val="lt1"/>
                </a:solidFill>
                <a:latin typeface="Book Antiqua"/>
                <a:ea typeface="Book Antiqua"/>
                <a:cs typeface="Book Antiqua"/>
                <a:sym typeface="Book Antiqua"/>
              </a:rPr>
              <a:t>The last signaling scheme we discuss in this category is called four dimensional five-level pulse amplitude modulation (4D-PAM5). The 4D means that data is sent over four wires at the same time. It uses five voltage levels, such as -2, -1, 0, 1, and 2.</a:t>
            </a:r>
            <a:endParaRPr sz="2000">
              <a:solidFill>
                <a:schemeClr val="lt1"/>
              </a:solidFill>
              <a:latin typeface="Book Antiqua"/>
              <a:ea typeface="Book Antiqua"/>
              <a:cs typeface="Book Antiqua"/>
              <a:sym typeface="Book Antiqua"/>
            </a:endParaRPr>
          </a:p>
        </p:txBody>
      </p:sp>
      <p:pic>
        <p:nvPicPr>
          <p:cNvPr descr="Advantages of 4D-PAM5 Line Coding | Disadvantages of 4D-PAM5 Encoding" id="144" name="Google Shape;144;p22"/>
          <p:cNvPicPr preferRelativeResize="0"/>
          <p:nvPr/>
        </p:nvPicPr>
        <p:blipFill rotWithShape="1">
          <a:blip r:embed="rId3">
            <a:alphaModFix/>
          </a:blip>
          <a:srcRect b="0" l="0" r="0" t="0"/>
          <a:stretch/>
        </p:blipFill>
        <p:spPr>
          <a:xfrm>
            <a:off x="0" y="0"/>
            <a:ext cx="5257800" cy="2857500"/>
          </a:xfrm>
          <a:prstGeom prst="rect">
            <a:avLst/>
          </a:prstGeom>
          <a:noFill/>
          <a:ln>
            <a:noFill/>
          </a:ln>
        </p:spPr>
      </p:pic>
      <p:sp>
        <p:nvSpPr>
          <p:cNvPr id="145" name="Google Shape;145;p22"/>
          <p:cNvSpPr txBox="1"/>
          <p:nvPr/>
        </p:nvSpPr>
        <p:spPr>
          <a:xfrm>
            <a:off x="0" y="2895600"/>
            <a:ext cx="4495800"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u="sng">
                <a:solidFill>
                  <a:schemeClr val="lt1"/>
                </a:solidFill>
                <a:latin typeface="Book Antiqua"/>
                <a:ea typeface="Book Antiqua"/>
                <a:cs typeface="Book Antiqua"/>
                <a:sym typeface="Book Antiqua"/>
              </a:rPr>
              <a:t>5. Multiline Transmission: MLT-3</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The multiline transmission, three level (MLT-3) scheme uses three levels (+</a:t>
            </a:r>
            <a:r>
              <a:rPr i="1" lang="en-US" sz="2000">
                <a:solidFill>
                  <a:schemeClr val="lt1"/>
                </a:solidFill>
                <a:latin typeface="Book Antiqua"/>
                <a:ea typeface="Book Antiqua"/>
                <a:cs typeface="Book Antiqua"/>
                <a:sym typeface="Book Antiqua"/>
              </a:rPr>
              <a:t>v, 0, and - V) and three transition rules to move between the levels.</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1. If the next bit is 0, there is no transition.</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2. If the next bit is 1 and the current level is not 0, the next level is 0.</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3. If the next bit is 1 and the cutTent level is 0, the next level is the opposite of the last nonzero level.</a:t>
            </a:r>
            <a:endParaRPr b="1" sz="2000" u="sng">
              <a:solidFill>
                <a:schemeClr val="lt1"/>
              </a:solidFill>
              <a:latin typeface="Book Antiqua"/>
              <a:ea typeface="Book Antiqua"/>
              <a:cs typeface="Book Antiqua"/>
              <a:sym typeface="Book Antiqua"/>
            </a:endParaRPr>
          </a:p>
        </p:txBody>
      </p:sp>
      <p:pic>
        <p:nvPicPr>
          <p:cNvPr descr="Different Line Coding Techniques" id="146" name="Google Shape;146;p22"/>
          <p:cNvPicPr preferRelativeResize="0"/>
          <p:nvPr/>
        </p:nvPicPr>
        <p:blipFill rotWithShape="1">
          <a:blip r:embed="rId4">
            <a:alphaModFix/>
          </a:blip>
          <a:srcRect b="0" l="0" r="0" t="0"/>
          <a:stretch/>
        </p:blipFill>
        <p:spPr>
          <a:xfrm>
            <a:off x="4648200" y="3048000"/>
            <a:ext cx="4495800" cy="38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nvSpPr>
        <p:spPr>
          <a:xfrm>
            <a:off x="228600" y="0"/>
            <a:ext cx="8915400" cy="26161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u="sng">
                <a:solidFill>
                  <a:schemeClr val="lt1"/>
                </a:solidFill>
                <a:latin typeface="Book Antiqua"/>
                <a:ea typeface="Book Antiqua"/>
                <a:cs typeface="Book Antiqua"/>
                <a:sym typeface="Book Antiqua"/>
              </a:rPr>
              <a:t>B. Block Coding</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We need redundancy to ensure synchronization and to provide some kind of inherent error detecting. Block coding can give us this redundancy and improve the performance of line coding. In general, block coding changes a block of </a:t>
            </a:r>
            <a:r>
              <a:rPr i="1" lang="en-US" sz="2000">
                <a:solidFill>
                  <a:schemeClr val="lt1"/>
                </a:solidFill>
                <a:latin typeface="Book Antiqua"/>
                <a:ea typeface="Book Antiqua"/>
                <a:cs typeface="Book Antiqua"/>
                <a:sym typeface="Book Antiqua"/>
              </a:rPr>
              <a:t>m bits into a block </a:t>
            </a:r>
            <a:r>
              <a:rPr lang="en-US" sz="2000">
                <a:solidFill>
                  <a:schemeClr val="lt1"/>
                </a:solidFill>
                <a:latin typeface="Book Antiqua"/>
                <a:ea typeface="Book Antiqua"/>
                <a:cs typeface="Book Antiqua"/>
                <a:sym typeface="Book Antiqua"/>
              </a:rPr>
              <a:t>of </a:t>
            </a:r>
            <a:r>
              <a:rPr i="1" lang="en-US" sz="2000">
                <a:solidFill>
                  <a:schemeClr val="lt1"/>
                </a:solidFill>
                <a:latin typeface="Book Antiqua"/>
                <a:ea typeface="Book Antiqua"/>
                <a:cs typeface="Book Antiqua"/>
                <a:sym typeface="Book Antiqua"/>
              </a:rPr>
              <a:t>n bits, where n is larger than m. Block coding is referred to as an mB/nB encoding </a:t>
            </a:r>
            <a:r>
              <a:rPr lang="en-US" sz="2000">
                <a:solidFill>
                  <a:schemeClr val="lt1"/>
                </a:solidFill>
                <a:latin typeface="Book Antiqua"/>
                <a:ea typeface="Book Antiqua"/>
                <a:cs typeface="Book Antiqua"/>
                <a:sym typeface="Book Antiqua"/>
              </a:rPr>
              <a:t>technique.</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	Block coding is normally referred to as </a:t>
            </a:r>
            <a:r>
              <a:rPr i="1" lang="en-US" sz="2000">
                <a:solidFill>
                  <a:schemeClr val="lt1"/>
                </a:solidFill>
                <a:latin typeface="Book Antiqua"/>
                <a:ea typeface="Book Antiqua"/>
                <a:cs typeface="Book Antiqua"/>
                <a:sym typeface="Book Antiqua"/>
              </a:rPr>
              <a:t>mBlnB coding;</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	it replaces each m~bit group with an n~bit group.</a:t>
            </a:r>
            <a:endParaRPr sz="2000">
              <a:solidFill>
                <a:schemeClr val="lt1"/>
              </a:solidFill>
              <a:latin typeface="Book Antiqua"/>
              <a:ea typeface="Book Antiqua"/>
              <a:cs typeface="Book Antiqua"/>
              <a:sym typeface="Book Antiqua"/>
            </a:endParaRPr>
          </a:p>
        </p:txBody>
      </p:sp>
      <p:pic>
        <p:nvPicPr>
          <p:cNvPr descr="BLOCK CODING | Data Communication and Networking" id="152" name="Google Shape;152;p23"/>
          <p:cNvPicPr preferRelativeResize="0"/>
          <p:nvPr/>
        </p:nvPicPr>
        <p:blipFill rotWithShape="1">
          <a:blip r:embed="rId3">
            <a:alphaModFix/>
          </a:blip>
          <a:srcRect b="0" l="0" r="0" t="0"/>
          <a:stretch/>
        </p:blipFill>
        <p:spPr>
          <a:xfrm>
            <a:off x="228600" y="2667000"/>
            <a:ext cx="8610600" cy="3962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nvSpPr>
        <p:spPr>
          <a:xfrm>
            <a:off x="0" y="0"/>
            <a:ext cx="9144000" cy="1754326"/>
          </a:xfrm>
          <a:prstGeom prst="rect">
            <a:avLst/>
          </a:prstGeom>
          <a:noFill/>
          <a:ln>
            <a:noFill/>
          </a:ln>
        </p:spPr>
        <p:txBody>
          <a:bodyPr anchorCtr="0" anchor="t" bIns="45700" lIns="91425" spcFirstLastPara="1" rIns="91425" wrap="square" tIns="45700">
            <a:spAutoFit/>
          </a:bodyPr>
          <a:lstStyle/>
          <a:p>
            <a:pPr indent="-114300" lvl="0" marL="0" marR="0" rtl="0" algn="just">
              <a:spcBef>
                <a:spcPts val="0"/>
              </a:spcBef>
              <a:spcAft>
                <a:spcPts val="0"/>
              </a:spcAft>
              <a:buClr>
                <a:schemeClr val="lt1"/>
              </a:buClr>
              <a:buSzPts val="1800"/>
              <a:buFont typeface="Arial"/>
              <a:buChar char="•"/>
            </a:pPr>
            <a:r>
              <a:rPr b="1" i="1" lang="en-US" sz="1800" u="sng">
                <a:solidFill>
                  <a:schemeClr val="lt1"/>
                </a:solidFill>
                <a:latin typeface="Book Antiqua"/>
                <a:ea typeface="Book Antiqua"/>
                <a:cs typeface="Book Antiqua"/>
                <a:sym typeface="Book Antiqua"/>
              </a:rPr>
              <a:t> 4B/5B :</a:t>
            </a:r>
            <a:endParaRPr/>
          </a:p>
          <a:p>
            <a:pPr indent="0" lvl="0" marL="0" marR="0" rtl="0" algn="just">
              <a:spcBef>
                <a:spcPts val="0"/>
              </a:spcBef>
              <a:spcAft>
                <a:spcPts val="0"/>
              </a:spcAft>
              <a:buNone/>
            </a:pPr>
            <a:r>
              <a:rPr lang="en-US" sz="1800">
                <a:solidFill>
                  <a:schemeClr val="lt1"/>
                </a:solidFill>
                <a:latin typeface="Book Antiqua"/>
                <a:ea typeface="Book Antiqua"/>
                <a:cs typeface="Book Antiqua"/>
                <a:sym typeface="Book Antiqua"/>
              </a:rPr>
              <a:t>The four binary/five binary (4B/5B) coding scheme was designed to be used in combination with NRZ-I.  NRZ-I has a good signal rate, one-half that of the</a:t>
            </a:r>
            <a:endParaRPr/>
          </a:p>
          <a:p>
            <a:pPr indent="0" lvl="0" marL="0" marR="0" rtl="0" algn="just">
              <a:spcBef>
                <a:spcPts val="0"/>
              </a:spcBef>
              <a:spcAft>
                <a:spcPts val="0"/>
              </a:spcAft>
              <a:buNone/>
            </a:pPr>
            <a:r>
              <a:rPr lang="en-US" sz="1800">
                <a:solidFill>
                  <a:schemeClr val="lt1"/>
                </a:solidFill>
                <a:latin typeface="Book Antiqua"/>
                <a:ea typeface="Book Antiqua"/>
                <a:cs typeface="Book Antiqua"/>
                <a:sym typeface="Book Antiqua"/>
              </a:rPr>
              <a:t>Biphase , but it has a synchronization problem. The block-coded stream does not have more that three consecutive 0s. At the receiver, the NRZ-I encoded digital signal is first decoded into a stream of bits and then decoded to remove the redundancy.</a:t>
            </a:r>
            <a:endParaRPr sz="1800">
              <a:solidFill>
                <a:schemeClr val="lt1"/>
              </a:solidFill>
              <a:latin typeface="Book Antiqua"/>
              <a:ea typeface="Book Antiqua"/>
              <a:cs typeface="Book Antiqua"/>
              <a:sym typeface="Book Antiqua"/>
            </a:endParaRPr>
          </a:p>
        </p:txBody>
      </p:sp>
      <p:pic>
        <p:nvPicPr>
          <p:cNvPr id="158" name="Google Shape;158;p24"/>
          <p:cNvPicPr preferRelativeResize="0"/>
          <p:nvPr/>
        </p:nvPicPr>
        <p:blipFill rotWithShape="1">
          <a:blip r:embed="rId3">
            <a:alphaModFix/>
          </a:blip>
          <a:srcRect b="35938" l="21889" r="16618" t="25000"/>
          <a:stretch/>
        </p:blipFill>
        <p:spPr>
          <a:xfrm>
            <a:off x="0" y="1752600"/>
            <a:ext cx="4267200" cy="2133600"/>
          </a:xfrm>
          <a:prstGeom prst="rect">
            <a:avLst/>
          </a:prstGeom>
          <a:noFill/>
          <a:ln>
            <a:noFill/>
          </a:ln>
        </p:spPr>
      </p:pic>
      <p:pic>
        <p:nvPicPr>
          <p:cNvPr descr="Different Block Coding Techniques" id="159" name="Google Shape;159;p24"/>
          <p:cNvPicPr preferRelativeResize="0"/>
          <p:nvPr/>
        </p:nvPicPr>
        <p:blipFill rotWithShape="1">
          <a:blip r:embed="rId4">
            <a:alphaModFix/>
          </a:blip>
          <a:srcRect b="0" l="0" r="0" t="0"/>
          <a:stretch/>
        </p:blipFill>
        <p:spPr>
          <a:xfrm>
            <a:off x="4419600" y="1752601"/>
            <a:ext cx="4724400" cy="2209800"/>
          </a:xfrm>
          <a:prstGeom prst="rect">
            <a:avLst/>
          </a:prstGeom>
          <a:noFill/>
          <a:ln>
            <a:noFill/>
          </a:ln>
        </p:spPr>
      </p:pic>
      <p:sp>
        <p:nvSpPr>
          <p:cNvPr id="160" name="Google Shape;160;p24"/>
          <p:cNvSpPr txBox="1"/>
          <p:nvPr/>
        </p:nvSpPr>
        <p:spPr>
          <a:xfrm>
            <a:off x="0" y="3962400"/>
            <a:ext cx="4267200" cy="2585323"/>
          </a:xfrm>
          <a:prstGeom prst="rect">
            <a:avLst/>
          </a:prstGeom>
          <a:noFill/>
          <a:ln>
            <a:noFill/>
          </a:ln>
        </p:spPr>
        <p:txBody>
          <a:bodyPr anchorCtr="0" anchor="t" bIns="45700" lIns="91425" spcFirstLastPara="1" rIns="91425" wrap="square" tIns="45700">
            <a:spAutoFit/>
          </a:bodyPr>
          <a:lstStyle/>
          <a:p>
            <a:pPr indent="-114300" lvl="0" marL="0" marR="0" rtl="0" algn="just">
              <a:spcBef>
                <a:spcPts val="0"/>
              </a:spcBef>
              <a:spcAft>
                <a:spcPts val="0"/>
              </a:spcAft>
              <a:buClr>
                <a:schemeClr val="lt1"/>
              </a:buClr>
              <a:buSzPts val="1800"/>
              <a:buFont typeface="Arial"/>
              <a:buChar char="•"/>
            </a:pPr>
            <a:r>
              <a:rPr b="1" i="1" lang="en-US" sz="1800" u="sng">
                <a:solidFill>
                  <a:schemeClr val="lt1"/>
                </a:solidFill>
                <a:latin typeface="Book Antiqua"/>
                <a:ea typeface="Book Antiqua"/>
                <a:cs typeface="Book Antiqua"/>
                <a:sym typeface="Book Antiqua"/>
              </a:rPr>
              <a:t> 8B/10B :</a:t>
            </a:r>
            <a:endParaRPr/>
          </a:p>
          <a:p>
            <a:pPr indent="0" lvl="0" marL="0" marR="0" rtl="0" algn="just">
              <a:spcBef>
                <a:spcPts val="0"/>
              </a:spcBef>
              <a:spcAft>
                <a:spcPts val="0"/>
              </a:spcAft>
              <a:buNone/>
            </a:pPr>
            <a:r>
              <a:rPr lang="en-US" sz="1800">
                <a:solidFill>
                  <a:schemeClr val="lt1"/>
                </a:solidFill>
                <a:latin typeface="Book Antiqua"/>
                <a:ea typeface="Book Antiqua"/>
                <a:cs typeface="Book Antiqua"/>
                <a:sym typeface="Book Antiqua"/>
              </a:rPr>
              <a:t>The eight binary/ten binary (</a:t>
            </a:r>
            <a:r>
              <a:rPr b="1" i="1" lang="en-US" sz="1800" u="sng">
                <a:solidFill>
                  <a:schemeClr val="lt1"/>
                </a:solidFill>
                <a:latin typeface="Book Antiqua"/>
                <a:ea typeface="Book Antiqua"/>
                <a:cs typeface="Book Antiqua"/>
                <a:sym typeface="Book Antiqua"/>
              </a:rPr>
              <a:t>8B/10B</a:t>
            </a:r>
            <a:r>
              <a:rPr lang="en-US" sz="1800">
                <a:solidFill>
                  <a:schemeClr val="lt1"/>
                </a:solidFill>
                <a:latin typeface="Book Antiqua"/>
                <a:ea typeface="Book Antiqua"/>
                <a:cs typeface="Book Antiqua"/>
                <a:sym typeface="Book Antiqua"/>
              </a:rPr>
              <a:t>) encoding is similar to 4B/5B encoding except that a group of 8 bits of data is now substituted by a lO-bit code. It provides greater error detection capability than 4B/5B. The 8BIlOB block coding is actually a combination of 5B/6B and 3B/4B encoding.</a:t>
            </a:r>
            <a:endParaRPr sz="1800">
              <a:solidFill>
                <a:schemeClr val="lt1"/>
              </a:solidFill>
              <a:latin typeface="Book Antiqua"/>
              <a:ea typeface="Book Antiqua"/>
              <a:cs typeface="Book Antiqua"/>
              <a:sym typeface="Book Antiqua"/>
            </a:endParaRPr>
          </a:p>
        </p:txBody>
      </p:sp>
      <p:pic>
        <p:nvPicPr>
          <p:cNvPr id="161" name="Google Shape;161;p24"/>
          <p:cNvPicPr preferRelativeResize="0"/>
          <p:nvPr/>
        </p:nvPicPr>
        <p:blipFill rotWithShape="1">
          <a:blip r:embed="rId5">
            <a:alphaModFix/>
          </a:blip>
          <a:srcRect b="18749" l="21889" r="22767" t="45313"/>
          <a:stretch/>
        </p:blipFill>
        <p:spPr>
          <a:xfrm>
            <a:off x="4343400" y="4114800"/>
            <a:ext cx="4800600" cy="274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nvSpPr>
        <p:spPr>
          <a:xfrm>
            <a:off x="0" y="0"/>
            <a:ext cx="8915400" cy="384720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u="sng">
                <a:solidFill>
                  <a:schemeClr val="lt1"/>
                </a:solidFill>
                <a:latin typeface="Book Antiqua"/>
                <a:ea typeface="Book Antiqua"/>
                <a:cs typeface="Book Antiqua"/>
                <a:sym typeface="Book Antiqua"/>
              </a:rPr>
              <a:t>C. Scrambling </a:t>
            </a:r>
            <a:r>
              <a:rPr lang="en-US" sz="2000">
                <a:solidFill>
                  <a:schemeClr val="lt1"/>
                </a:solidFill>
                <a:latin typeface="Book Antiqua"/>
                <a:ea typeface="Book Antiqua"/>
                <a:cs typeface="Book Antiqua"/>
                <a:sym typeface="Book Antiqua"/>
              </a:rPr>
              <a:t>:</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scrambling, as opposed to block coding, is done at the same time as encoding. The system needs to insert the required pulses based on the defined scrambling rules. Two common scrambling techniques are B8ZS and HDB3. </a:t>
            </a:r>
            <a:endParaRPr/>
          </a:p>
          <a:p>
            <a:pPr indent="-152400" lvl="0" marL="0" marR="0" rtl="0" algn="l">
              <a:spcBef>
                <a:spcPts val="0"/>
              </a:spcBef>
              <a:spcAft>
                <a:spcPts val="0"/>
              </a:spcAft>
              <a:buClr>
                <a:schemeClr val="lt1"/>
              </a:buClr>
              <a:buSzPts val="2400"/>
              <a:buFont typeface="Arial"/>
              <a:buChar char="•"/>
            </a:pPr>
            <a:r>
              <a:rPr b="1" i="1" lang="en-US" sz="2400" u="sng">
                <a:solidFill>
                  <a:schemeClr val="lt1"/>
                </a:solidFill>
                <a:latin typeface="Book Antiqua"/>
                <a:ea typeface="Book Antiqua"/>
                <a:cs typeface="Book Antiqua"/>
                <a:sym typeface="Book Antiqua"/>
              </a:rPr>
              <a:t>B8ZS</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Bipolar with S-zero substitution (BSZS) is commonly used in North America. In this technique, eight consecutive zero-level voltages are replaced by the sequence 000VB0VB. The V in the sequence denotes </a:t>
            </a:r>
            <a:r>
              <a:rPr i="1" lang="en-US" sz="2000">
                <a:solidFill>
                  <a:schemeClr val="lt1"/>
                </a:solidFill>
                <a:latin typeface="Book Antiqua"/>
                <a:ea typeface="Book Antiqua"/>
                <a:cs typeface="Book Antiqua"/>
                <a:sym typeface="Book Antiqua"/>
              </a:rPr>
              <a:t>violation; this is a nonzero voltage that </a:t>
            </a:r>
            <a:r>
              <a:rPr lang="en-US" sz="2000">
                <a:solidFill>
                  <a:schemeClr val="lt1"/>
                </a:solidFill>
                <a:latin typeface="Book Antiqua"/>
                <a:ea typeface="Book Antiqua"/>
                <a:cs typeface="Book Antiqua"/>
                <a:sym typeface="Book Antiqua"/>
              </a:rPr>
              <a:t>breaks an AMI rule of encoding (opposite polarity from the previous). The B in the sequence denotes </a:t>
            </a:r>
            <a:r>
              <a:rPr i="1" lang="en-US" sz="2000">
                <a:solidFill>
                  <a:schemeClr val="lt1"/>
                </a:solidFill>
                <a:latin typeface="Book Antiqua"/>
                <a:ea typeface="Book Antiqua"/>
                <a:cs typeface="Book Antiqua"/>
                <a:sym typeface="Book Antiqua"/>
              </a:rPr>
              <a:t>bipolm; which means a nonzero level voltage in accordance with the </a:t>
            </a:r>
            <a:r>
              <a:rPr lang="en-US" sz="2000">
                <a:solidFill>
                  <a:schemeClr val="lt1"/>
                </a:solidFill>
                <a:latin typeface="Book Antiqua"/>
                <a:ea typeface="Book Antiqua"/>
                <a:cs typeface="Book Antiqua"/>
                <a:sym typeface="Book Antiqua"/>
              </a:rPr>
              <a:t>AMI rule.</a:t>
            </a:r>
            <a:endParaRPr sz="2000">
              <a:solidFill>
                <a:schemeClr val="lt1"/>
              </a:solidFill>
              <a:latin typeface="Book Antiqua"/>
              <a:ea typeface="Book Antiqua"/>
              <a:cs typeface="Book Antiqua"/>
              <a:sym typeface="Book Antiqua"/>
            </a:endParaRPr>
          </a:p>
        </p:txBody>
      </p:sp>
      <p:pic>
        <p:nvPicPr>
          <p:cNvPr descr="4.1 Digital Transmission. DIGITAL-TO-DIGITAL CONVERSION In this section, we  see how we can represent digital data by using digital signals. The  conversion. - ppt download" id="167" name="Google Shape;167;p25"/>
          <p:cNvPicPr preferRelativeResize="0"/>
          <p:nvPr/>
        </p:nvPicPr>
        <p:blipFill rotWithShape="1">
          <a:blip r:embed="rId3">
            <a:alphaModFix/>
          </a:blip>
          <a:srcRect b="0" l="0" r="0" t="0"/>
          <a:stretch/>
        </p:blipFill>
        <p:spPr>
          <a:xfrm>
            <a:off x="0" y="3810000"/>
            <a:ext cx="4267200" cy="2857500"/>
          </a:xfrm>
          <a:prstGeom prst="rect">
            <a:avLst/>
          </a:prstGeom>
          <a:noFill/>
          <a:ln>
            <a:noFill/>
          </a:ln>
        </p:spPr>
      </p:pic>
      <p:pic>
        <p:nvPicPr>
          <p:cNvPr id="168" name="Google Shape;168;p25"/>
          <p:cNvPicPr preferRelativeResize="0"/>
          <p:nvPr/>
        </p:nvPicPr>
        <p:blipFill rotWithShape="1">
          <a:blip r:embed="rId4">
            <a:alphaModFix/>
          </a:blip>
          <a:srcRect b="25000" l="21889" r="17496" t="37500"/>
          <a:stretch/>
        </p:blipFill>
        <p:spPr>
          <a:xfrm>
            <a:off x="4648200" y="3733800"/>
            <a:ext cx="4495800" cy="289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nvSpPr>
        <p:spPr>
          <a:xfrm>
            <a:off x="0" y="0"/>
            <a:ext cx="9144000" cy="1938992"/>
          </a:xfrm>
          <a:prstGeom prst="rect">
            <a:avLst/>
          </a:prstGeom>
          <a:noFill/>
          <a:ln>
            <a:noFill/>
          </a:ln>
        </p:spPr>
        <p:txBody>
          <a:bodyPr anchorCtr="0" anchor="t" bIns="45700" lIns="91425" spcFirstLastPara="1" rIns="91425" wrap="square" tIns="45700">
            <a:spAutoFit/>
          </a:bodyPr>
          <a:lstStyle/>
          <a:p>
            <a:pPr indent="-127000" lvl="0" marL="0" marR="0" rtl="0" algn="just">
              <a:spcBef>
                <a:spcPts val="0"/>
              </a:spcBef>
              <a:spcAft>
                <a:spcPts val="0"/>
              </a:spcAft>
              <a:buClr>
                <a:schemeClr val="lt1"/>
              </a:buClr>
              <a:buSzPts val="2000"/>
              <a:buFont typeface="Arial"/>
              <a:buChar char="•"/>
            </a:pPr>
            <a:r>
              <a:rPr b="1" lang="en-US" sz="2000" u="sng">
                <a:solidFill>
                  <a:schemeClr val="lt1"/>
                </a:solidFill>
                <a:latin typeface="Book Antiqua"/>
                <a:ea typeface="Book Antiqua"/>
                <a:cs typeface="Book Antiqua"/>
                <a:sym typeface="Book Antiqua"/>
              </a:rPr>
              <a:t>HDB3</a:t>
            </a:r>
            <a:r>
              <a:rPr lang="en-US" sz="2000">
                <a:solidFill>
                  <a:schemeClr val="lt1"/>
                </a:solidFill>
                <a:latin typeface="Book Antiqua"/>
                <a:ea typeface="Book Antiqua"/>
                <a:cs typeface="Book Antiqua"/>
                <a:sym typeface="Book Antiqua"/>
              </a:rPr>
              <a:t> : </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High-density bipolar 3-zero (HDB3) is commonly used outside of North America. In this technique, which is more conservative than B8ZS, four consecutive zero-level voltages are replaced with a sequence of 000V or B00V The reason for two different substitutions is to maintain the even number of nonzero pulses after each substitution.</a:t>
            </a:r>
            <a:endParaRPr sz="2000">
              <a:solidFill>
                <a:schemeClr val="lt1"/>
              </a:solidFill>
              <a:latin typeface="Book Antiqua"/>
              <a:ea typeface="Book Antiqua"/>
              <a:cs typeface="Book Antiqua"/>
              <a:sym typeface="Book Antiqua"/>
            </a:endParaRPr>
          </a:p>
        </p:txBody>
      </p:sp>
      <p:pic>
        <p:nvPicPr>
          <p:cNvPr descr="Different Scrambling Techniques" id="174" name="Google Shape;174;p26"/>
          <p:cNvPicPr preferRelativeResize="0"/>
          <p:nvPr/>
        </p:nvPicPr>
        <p:blipFill rotWithShape="1">
          <a:blip r:embed="rId3">
            <a:alphaModFix/>
          </a:blip>
          <a:srcRect b="0" l="0" r="0" t="0"/>
          <a:stretch/>
        </p:blipFill>
        <p:spPr>
          <a:xfrm>
            <a:off x="762000" y="2057400"/>
            <a:ext cx="7734300" cy="28251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p:nvPr/>
        </p:nvSpPr>
        <p:spPr>
          <a:xfrm>
            <a:off x="0" y="0"/>
            <a:ext cx="8915400" cy="4493538"/>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None/>
            </a:pPr>
            <a:r>
              <a:rPr b="1" lang="en-US" sz="2400" u="sng">
                <a:solidFill>
                  <a:schemeClr val="lt1"/>
                </a:solidFill>
                <a:latin typeface="Book Antiqua"/>
                <a:ea typeface="Book Antiqua"/>
                <a:cs typeface="Book Antiqua"/>
                <a:sym typeface="Book Antiqua"/>
              </a:rPr>
              <a:t>2. ANALOG-TO-DIGITAL CONVERSION</a:t>
            </a:r>
            <a:endParaRPr/>
          </a:p>
          <a:p>
            <a:pPr indent="-342900" lvl="0" marL="342900" marR="0" rtl="0" algn="just">
              <a:spcBef>
                <a:spcPts val="0"/>
              </a:spcBef>
              <a:spcAft>
                <a:spcPts val="0"/>
              </a:spcAft>
              <a:buClr>
                <a:schemeClr val="lt1"/>
              </a:buClr>
              <a:buSzPts val="2400"/>
              <a:buFont typeface="Arial"/>
              <a:buChar char="•"/>
            </a:pPr>
            <a:r>
              <a:rPr lang="en-US" sz="2400">
                <a:solidFill>
                  <a:schemeClr val="lt1"/>
                </a:solidFill>
                <a:latin typeface="Book Antiqua"/>
                <a:ea typeface="Book Antiqua"/>
                <a:cs typeface="Book Antiqua"/>
                <a:sym typeface="Book Antiqua"/>
              </a:rPr>
              <a:t>we have an analog signal such as one created by a microphone or camera.</a:t>
            </a:r>
            <a:endParaRPr/>
          </a:p>
          <a:p>
            <a:pPr indent="-342900" lvl="0" marL="342900" marR="0" rtl="0" algn="just">
              <a:spcBef>
                <a:spcPts val="0"/>
              </a:spcBef>
              <a:spcAft>
                <a:spcPts val="0"/>
              </a:spcAft>
              <a:buClr>
                <a:schemeClr val="lt1"/>
              </a:buClr>
              <a:buSzPts val="2400"/>
              <a:buFont typeface="Arial"/>
              <a:buChar char="•"/>
            </a:pPr>
            <a:r>
              <a:rPr lang="en-US" sz="2400">
                <a:solidFill>
                  <a:schemeClr val="lt1"/>
                </a:solidFill>
                <a:latin typeface="Book Antiqua"/>
                <a:ea typeface="Book Antiqua"/>
                <a:cs typeface="Book Antiqua"/>
                <a:sym typeface="Book Antiqua"/>
              </a:rPr>
              <a:t> A. Pulse Code Modulation And </a:t>
            </a:r>
            <a:endParaRPr/>
          </a:p>
          <a:p>
            <a:pPr indent="-342900" lvl="0" marL="342900" marR="0" rtl="0" algn="just">
              <a:spcBef>
                <a:spcPts val="0"/>
              </a:spcBef>
              <a:spcAft>
                <a:spcPts val="0"/>
              </a:spcAft>
              <a:buClr>
                <a:schemeClr val="lt1"/>
              </a:buClr>
              <a:buSzPts val="2400"/>
              <a:buFont typeface="Arial"/>
              <a:buChar char="•"/>
            </a:pPr>
            <a:r>
              <a:rPr lang="en-US" sz="2400">
                <a:solidFill>
                  <a:schemeClr val="lt1"/>
                </a:solidFill>
                <a:latin typeface="Book Antiqua"/>
                <a:ea typeface="Book Antiqua"/>
                <a:cs typeface="Book Antiqua"/>
                <a:sym typeface="Book Antiqua"/>
              </a:rPr>
              <a:t>B. Delta Modulation.</a:t>
            </a:r>
            <a:endParaRPr/>
          </a:p>
          <a:p>
            <a:pPr indent="-342900" lvl="0" marL="342900" marR="0" rtl="0" algn="just">
              <a:spcBef>
                <a:spcPts val="0"/>
              </a:spcBef>
              <a:spcAft>
                <a:spcPts val="0"/>
              </a:spcAft>
              <a:buNone/>
            </a:pPr>
            <a:r>
              <a:t/>
            </a:r>
            <a:endParaRPr sz="2400">
              <a:solidFill>
                <a:schemeClr val="lt1"/>
              </a:solidFill>
              <a:latin typeface="Book Antiqua"/>
              <a:ea typeface="Book Antiqua"/>
              <a:cs typeface="Book Antiqua"/>
              <a:sym typeface="Book Antiqua"/>
            </a:endParaRPr>
          </a:p>
          <a:p>
            <a:pPr indent="-342900" lvl="0" marL="342900" marR="0" rtl="0" algn="just">
              <a:spcBef>
                <a:spcPts val="0"/>
              </a:spcBef>
              <a:spcAft>
                <a:spcPts val="0"/>
              </a:spcAft>
              <a:buNone/>
            </a:pPr>
            <a:r>
              <a:rPr lang="en-US" sz="2400">
                <a:solidFill>
                  <a:schemeClr val="lt1"/>
                </a:solidFill>
                <a:latin typeface="Book Antiqua"/>
                <a:ea typeface="Book Antiqua"/>
                <a:cs typeface="Book Antiqua"/>
                <a:sym typeface="Book Antiqua"/>
              </a:rPr>
              <a:t> A. Pulse Code Modulation </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The most common technique to change an analog signal to digital data (digitization) is called pulse code modulation (PCM). A PCM encoder has three processes</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1. The analog signal is sampled.</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2. The sampled signal is quantized.</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3. The quantized values are encoded as streams of bits.</a:t>
            </a:r>
            <a:endParaRPr b="1" sz="2000" u="sng">
              <a:solidFill>
                <a:schemeClr val="lt1"/>
              </a:solidFill>
              <a:latin typeface="Book Antiqua"/>
              <a:ea typeface="Book Antiqua"/>
              <a:cs typeface="Book Antiqua"/>
              <a:sym typeface="Book Antiqua"/>
            </a:endParaRPr>
          </a:p>
        </p:txBody>
      </p:sp>
      <p:sp>
        <p:nvSpPr>
          <p:cNvPr descr="Pulse code mod" id="180" name="Google Shape;180;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Book Antiqua"/>
              <a:ea typeface="Book Antiqua"/>
              <a:cs typeface="Book Antiqua"/>
              <a:sym typeface="Book Antiqua"/>
            </a:endParaRPr>
          </a:p>
        </p:txBody>
      </p:sp>
      <p:sp>
        <p:nvSpPr>
          <p:cNvPr descr="Pulse code mod" id="181" name="Google Shape;181;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Book Antiqua"/>
              <a:ea typeface="Book Antiqua"/>
              <a:cs typeface="Book Antiqua"/>
              <a:sym typeface="Book Antiqua"/>
            </a:endParaRPr>
          </a:p>
        </p:txBody>
      </p:sp>
      <p:sp>
        <p:nvSpPr>
          <p:cNvPr descr="Pulse code mod" id="182" name="Google Shape;182;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Book Antiqua"/>
              <a:ea typeface="Book Antiqua"/>
              <a:cs typeface="Book Antiqua"/>
              <a:sym typeface="Book Antiqua"/>
            </a:endParaRPr>
          </a:p>
        </p:txBody>
      </p:sp>
      <p:sp>
        <p:nvSpPr>
          <p:cNvPr descr="Pulse code mod" id="183" name="Google Shape;183;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Book Antiqua"/>
              <a:ea typeface="Book Antiqua"/>
              <a:cs typeface="Book Antiqua"/>
              <a:sym typeface="Book Antiqua"/>
            </a:endParaRPr>
          </a:p>
        </p:txBody>
      </p:sp>
      <p:sp>
        <p:nvSpPr>
          <p:cNvPr descr="Pulse code mod" id="184" name="Google Shape;184;p2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Book Antiqua"/>
              <a:ea typeface="Book Antiqua"/>
              <a:cs typeface="Book Antiqua"/>
              <a:sym typeface="Book Antiqua"/>
            </a:endParaRPr>
          </a:p>
        </p:txBody>
      </p:sp>
      <p:pic>
        <p:nvPicPr>
          <p:cNvPr descr="Pulse Code Modulation (PCM) - ppt download" id="185" name="Google Shape;185;p27"/>
          <p:cNvPicPr preferRelativeResize="0"/>
          <p:nvPr/>
        </p:nvPicPr>
        <p:blipFill rotWithShape="1">
          <a:blip r:embed="rId3">
            <a:alphaModFix/>
          </a:blip>
          <a:srcRect b="0" l="0" r="0" t="0"/>
          <a:stretch/>
        </p:blipFill>
        <p:spPr>
          <a:xfrm>
            <a:off x="228600" y="4572000"/>
            <a:ext cx="8686800" cy="228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nvSpPr>
        <p:spPr>
          <a:xfrm>
            <a:off x="0" y="0"/>
            <a:ext cx="9144000" cy="2246769"/>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000"/>
              <a:buFont typeface="Lucida Sans"/>
              <a:buAutoNum type="arabicParenR"/>
            </a:pPr>
            <a:r>
              <a:rPr b="1" i="1" lang="en-US" sz="2000" u="sng">
                <a:solidFill>
                  <a:schemeClr val="lt1"/>
                </a:solidFill>
                <a:latin typeface="Book Antiqua"/>
                <a:ea typeface="Book Antiqua"/>
                <a:cs typeface="Book Antiqua"/>
                <a:sym typeface="Book Antiqua"/>
              </a:rPr>
              <a:t>Sampling</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The first step in PCM is sampling. The analog signal is sampled every </a:t>
            </a:r>
            <a:r>
              <a:rPr i="1" lang="en-US" sz="2000">
                <a:solidFill>
                  <a:schemeClr val="lt1"/>
                </a:solidFill>
                <a:latin typeface="Book Antiqua"/>
                <a:ea typeface="Book Antiqua"/>
                <a:cs typeface="Book Antiqua"/>
                <a:sym typeface="Book Antiqua"/>
              </a:rPr>
              <a:t>Ts s, where Ts is </a:t>
            </a:r>
            <a:r>
              <a:rPr lang="en-US" sz="2000">
                <a:solidFill>
                  <a:schemeClr val="lt1"/>
                </a:solidFill>
                <a:latin typeface="Book Antiqua"/>
                <a:ea typeface="Book Antiqua"/>
                <a:cs typeface="Book Antiqua"/>
                <a:sym typeface="Book Antiqua"/>
              </a:rPr>
              <a:t>the sample interval or period. The inverse of the sampling interval is called the </a:t>
            </a:r>
            <a:r>
              <a:rPr b="1" lang="en-US" sz="2000">
                <a:solidFill>
                  <a:schemeClr val="lt1"/>
                </a:solidFill>
                <a:latin typeface="Book Antiqua"/>
                <a:ea typeface="Book Antiqua"/>
                <a:cs typeface="Book Antiqua"/>
                <a:sym typeface="Book Antiqua"/>
              </a:rPr>
              <a:t>sampling rate or sampling frequency </a:t>
            </a:r>
            <a:r>
              <a:rPr lang="en-US" sz="2000">
                <a:solidFill>
                  <a:schemeClr val="lt1"/>
                </a:solidFill>
                <a:latin typeface="Book Antiqua"/>
                <a:ea typeface="Book Antiqua"/>
                <a:cs typeface="Book Antiqua"/>
                <a:sym typeface="Book Antiqua"/>
              </a:rPr>
              <a:t>and denoted by </a:t>
            </a:r>
            <a:r>
              <a:rPr i="1" lang="en-US" sz="2000">
                <a:solidFill>
                  <a:schemeClr val="lt1"/>
                </a:solidFill>
                <a:latin typeface="Book Antiqua"/>
                <a:ea typeface="Book Antiqua"/>
                <a:cs typeface="Book Antiqua"/>
                <a:sym typeface="Book Antiqua"/>
              </a:rPr>
              <a:t>fs, where fs = 1/Ts' There are three </a:t>
            </a:r>
            <a:r>
              <a:rPr lang="en-US" sz="2000">
                <a:solidFill>
                  <a:schemeClr val="lt1"/>
                </a:solidFill>
                <a:latin typeface="Book Antiqua"/>
                <a:ea typeface="Book Antiqua"/>
                <a:cs typeface="Book Antiqua"/>
                <a:sym typeface="Book Antiqua"/>
              </a:rPr>
              <a:t>sampling methods-ideal, natural, and flat-top.</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The sampling process is sometimes referred to </a:t>
            </a:r>
            <a:r>
              <a:rPr b="1" lang="en-US" sz="2000">
                <a:solidFill>
                  <a:schemeClr val="lt1"/>
                </a:solidFill>
                <a:latin typeface="Book Antiqua"/>
                <a:ea typeface="Book Antiqua"/>
                <a:cs typeface="Book Antiqua"/>
                <a:sym typeface="Book Antiqua"/>
              </a:rPr>
              <a:t>as pulse amplitude modulation</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(PAM).</a:t>
            </a:r>
            <a:endParaRPr sz="2000">
              <a:solidFill>
                <a:schemeClr val="lt1"/>
              </a:solidFill>
              <a:latin typeface="Book Antiqua"/>
              <a:ea typeface="Book Antiqua"/>
              <a:cs typeface="Book Antiqua"/>
              <a:sym typeface="Book Antiqua"/>
            </a:endParaRPr>
          </a:p>
        </p:txBody>
      </p:sp>
      <p:pic>
        <p:nvPicPr>
          <p:cNvPr descr="ANALOG-TO-DIGITAL CONVERSION | Data Communication and Networking" id="191" name="Google Shape;191;p28"/>
          <p:cNvPicPr preferRelativeResize="0"/>
          <p:nvPr/>
        </p:nvPicPr>
        <p:blipFill rotWithShape="1">
          <a:blip r:embed="rId3">
            <a:alphaModFix/>
          </a:blip>
          <a:srcRect b="0" l="0" r="0" t="0"/>
          <a:stretch/>
        </p:blipFill>
        <p:spPr>
          <a:xfrm>
            <a:off x="228600" y="2209800"/>
            <a:ext cx="8686800" cy="411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nvSpPr>
        <p:spPr>
          <a:xfrm>
            <a:off x="0" y="0"/>
            <a:ext cx="8839200"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000" u="sng">
                <a:solidFill>
                  <a:schemeClr val="lt1"/>
                </a:solidFill>
                <a:latin typeface="Book Antiqua"/>
                <a:ea typeface="Book Antiqua"/>
                <a:cs typeface="Book Antiqua"/>
                <a:sym typeface="Book Antiqua"/>
              </a:rPr>
              <a:t>2) Quantization</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The result of sampling is a series of pulses with amplitude values between the maximum and minimum amplitudes of the signal.</a:t>
            </a:r>
            <a:endParaRPr/>
          </a:p>
        </p:txBody>
      </p:sp>
      <p:pic>
        <p:nvPicPr>
          <p:cNvPr id="197" name="Google Shape;197;p29"/>
          <p:cNvPicPr preferRelativeResize="0"/>
          <p:nvPr/>
        </p:nvPicPr>
        <p:blipFill rotWithShape="1">
          <a:blip r:embed="rId3">
            <a:alphaModFix/>
          </a:blip>
          <a:srcRect b="43750" l="24524" r="35066" t="40624"/>
          <a:stretch/>
        </p:blipFill>
        <p:spPr>
          <a:xfrm>
            <a:off x="0" y="990600"/>
            <a:ext cx="3505200" cy="1295400"/>
          </a:xfrm>
          <a:prstGeom prst="rect">
            <a:avLst/>
          </a:prstGeom>
          <a:noFill/>
          <a:ln>
            <a:noFill/>
          </a:ln>
        </p:spPr>
      </p:pic>
      <p:pic>
        <p:nvPicPr>
          <p:cNvPr descr="CodeForest | quantization-encoding-sampled-signal" id="198" name="Google Shape;198;p29"/>
          <p:cNvPicPr preferRelativeResize="0"/>
          <p:nvPr/>
        </p:nvPicPr>
        <p:blipFill rotWithShape="1">
          <a:blip r:embed="rId4">
            <a:alphaModFix/>
          </a:blip>
          <a:srcRect b="34755" l="12500" r="0" t="0"/>
          <a:stretch/>
        </p:blipFill>
        <p:spPr>
          <a:xfrm>
            <a:off x="3581400" y="990600"/>
            <a:ext cx="5562600" cy="3147143"/>
          </a:xfrm>
          <a:prstGeom prst="rect">
            <a:avLst/>
          </a:prstGeom>
          <a:noFill/>
          <a:ln>
            <a:noFill/>
          </a:ln>
        </p:spPr>
      </p:pic>
      <p:sp>
        <p:nvSpPr>
          <p:cNvPr id="199" name="Google Shape;199;p29"/>
          <p:cNvSpPr txBox="1"/>
          <p:nvPr/>
        </p:nvSpPr>
        <p:spPr>
          <a:xfrm>
            <a:off x="0" y="2362200"/>
            <a:ext cx="9144000" cy="4401205"/>
          </a:xfrm>
          <a:prstGeom prst="rect">
            <a:avLst/>
          </a:prstGeom>
          <a:noFill/>
          <a:ln>
            <a:noFill/>
          </a:ln>
        </p:spPr>
        <p:txBody>
          <a:bodyPr anchorCtr="0" anchor="t" bIns="45700" lIns="91425" spcFirstLastPara="1" rIns="91425" wrap="square" tIns="45700">
            <a:spAutoFit/>
          </a:bodyPr>
          <a:lstStyle/>
          <a:p>
            <a:pPr indent="-127000" lvl="0" marL="0" marR="0" rtl="0" algn="just">
              <a:spcBef>
                <a:spcPts val="0"/>
              </a:spcBef>
              <a:spcAft>
                <a:spcPts val="0"/>
              </a:spcAft>
              <a:buClr>
                <a:schemeClr val="lt1"/>
              </a:buClr>
              <a:buSzPts val="2000"/>
              <a:buFont typeface="Arial"/>
              <a:buChar char="•"/>
            </a:pPr>
            <a:r>
              <a:rPr b="1" lang="en-US" sz="2000" u="sng">
                <a:solidFill>
                  <a:schemeClr val="lt1"/>
                </a:solidFill>
                <a:latin typeface="Book Antiqua"/>
                <a:ea typeface="Book Antiqua"/>
                <a:cs typeface="Book Antiqua"/>
                <a:sym typeface="Book Antiqua"/>
              </a:rPr>
              <a:t>Quantization Levels </a:t>
            </a:r>
            <a:r>
              <a:rPr b="1" i="1" lang="en-US" sz="2000" u="sng">
                <a:solidFill>
                  <a:schemeClr val="lt1"/>
                </a:solidFill>
                <a:latin typeface="Book Antiqua"/>
                <a:ea typeface="Book Antiqua"/>
                <a:cs typeface="Book Antiqua"/>
                <a:sym typeface="Book Antiqua"/>
              </a:rPr>
              <a:t>L :  </a:t>
            </a:r>
            <a:endParaRPr/>
          </a:p>
          <a:p>
            <a:pPr indent="0" lvl="0" marL="0" marR="0" rtl="0" algn="just">
              <a:spcBef>
                <a:spcPts val="0"/>
              </a:spcBef>
              <a:spcAft>
                <a:spcPts val="0"/>
              </a:spcAft>
              <a:buNone/>
            </a:pPr>
            <a:r>
              <a:rPr i="1" lang="en-US" sz="2000">
                <a:solidFill>
                  <a:schemeClr val="lt1"/>
                </a:solidFill>
                <a:latin typeface="Book Antiqua"/>
                <a:ea typeface="Book Antiqua"/>
                <a:cs typeface="Book Antiqua"/>
                <a:sym typeface="Book Antiqua"/>
              </a:rPr>
              <a:t>the number of levels, depends on </a:t>
            </a:r>
            <a:endParaRPr/>
          </a:p>
          <a:p>
            <a:pPr indent="0" lvl="0" marL="0" marR="0" rtl="0" algn="just">
              <a:spcBef>
                <a:spcPts val="0"/>
              </a:spcBef>
              <a:spcAft>
                <a:spcPts val="0"/>
              </a:spcAft>
              <a:buNone/>
            </a:pPr>
            <a:r>
              <a:rPr i="1" lang="en-US" sz="2000">
                <a:solidFill>
                  <a:schemeClr val="lt1"/>
                </a:solidFill>
                <a:latin typeface="Book Antiqua"/>
                <a:ea typeface="Book Antiqua"/>
                <a:cs typeface="Book Antiqua"/>
                <a:sym typeface="Book Antiqua"/>
              </a:rPr>
              <a:t>the range of the amplitudes of the</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analog signal and how</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 accurately we need to recover</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 the signal.</a:t>
            </a:r>
            <a:endParaRPr/>
          </a:p>
          <a:p>
            <a:pPr indent="-127000" lvl="0" marL="0" marR="0" rtl="0" algn="l">
              <a:spcBef>
                <a:spcPts val="0"/>
              </a:spcBef>
              <a:spcAft>
                <a:spcPts val="0"/>
              </a:spcAft>
              <a:buClr>
                <a:schemeClr val="lt1"/>
              </a:buClr>
              <a:buSzPts val="2000"/>
              <a:buFont typeface="Arial"/>
              <a:buChar char="•"/>
            </a:pPr>
            <a:r>
              <a:rPr b="1" lang="en-US" sz="2000" u="sng">
                <a:solidFill>
                  <a:schemeClr val="lt1"/>
                </a:solidFill>
                <a:latin typeface="Book Antiqua"/>
                <a:ea typeface="Book Antiqua"/>
                <a:cs typeface="Book Antiqua"/>
                <a:sym typeface="Book Antiqua"/>
              </a:rPr>
              <a:t>Quantization Error :  </a:t>
            </a:r>
            <a:r>
              <a:rPr lang="en-US" sz="2000">
                <a:solidFill>
                  <a:schemeClr val="lt1"/>
                </a:solidFill>
                <a:latin typeface="Book Antiqua"/>
                <a:ea typeface="Book Antiqua"/>
                <a:cs typeface="Book Antiqua"/>
                <a:sym typeface="Book Antiqua"/>
              </a:rPr>
              <a:t>The quantization error changes the signal-to-noise ratio of the signal, which in turn reduces the upper limit capacity according to Shannon.</a:t>
            </a:r>
            <a:endParaRPr/>
          </a:p>
          <a:p>
            <a:pPr indent="-127000" lvl="0" marL="0" marR="0" rtl="0" algn="l">
              <a:spcBef>
                <a:spcPts val="0"/>
              </a:spcBef>
              <a:spcAft>
                <a:spcPts val="0"/>
              </a:spcAft>
              <a:buClr>
                <a:schemeClr val="lt1"/>
              </a:buClr>
              <a:buSzPts val="2000"/>
              <a:buFont typeface="Arial"/>
              <a:buChar char="•"/>
            </a:pPr>
            <a:r>
              <a:rPr b="1" lang="en-US" sz="2000" u="sng">
                <a:solidFill>
                  <a:schemeClr val="lt1"/>
                </a:solidFill>
                <a:latin typeface="Book Antiqua"/>
                <a:ea typeface="Book Antiqua"/>
                <a:cs typeface="Book Antiqua"/>
                <a:sym typeface="Book Antiqua"/>
              </a:rPr>
              <a:t>Uniform Versus Non uniform  Quantization  :</a:t>
            </a:r>
            <a:r>
              <a:rPr lang="en-US" sz="2000">
                <a:solidFill>
                  <a:schemeClr val="lt1"/>
                </a:solidFill>
                <a:latin typeface="Book Antiqua"/>
                <a:ea typeface="Book Antiqua"/>
                <a:cs typeface="Book Antiqua"/>
                <a:sym typeface="Book Antiqua"/>
              </a:rPr>
              <a:t>For many applications, the distribution of the instantaneous amplitudes in the analog signal is not uniform. the height of  delta is not fixed; it is greater near the lower amplitudes and less near the higher amplitudes. Non uniform quantization can also be achieved by using a process called  companding and expanding</a:t>
            </a:r>
            <a:endParaRPr b="1" sz="2000" u="sng">
              <a:solidFill>
                <a:schemeClr val="lt1"/>
              </a:solidFill>
              <a:latin typeface="Book Antiqua"/>
              <a:ea typeface="Book Antiqua"/>
              <a:cs typeface="Book Antiqua"/>
              <a:sym typeface="Book Antiqu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p:nvPr/>
        </p:nvSpPr>
        <p:spPr>
          <a:xfrm>
            <a:off x="0" y="0"/>
            <a:ext cx="8915400" cy="747897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000" u="sng">
                <a:solidFill>
                  <a:schemeClr val="lt1"/>
                </a:solidFill>
                <a:latin typeface="Book Antiqua"/>
                <a:ea typeface="Book Antiqua"/>
                <a:cs typeface="Book Antiqua"/>
                <a:sym typeface="Book Antiqua"/>
              </a:rPr>
              <a:t>3) Encoding : </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The last step in PCM is encoding. After each sample is quantized and the number of bits per sample is decided, each sample can be changed to an nb-bit code word.</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Bit rate = sampling rate X number of bits per sample=</a:t>
            </a:r>
            <a:r>
              <a:rPr i="1" lang="en-US" sz="2000">
                <a:solidFill>
                  <a:schemeClr val="lt1"/>
                </a:solidFill>
                <a:latin typeface="Book Antiqua"/>
                <a:ea typeface="Book Antiqua"/>
                <a:cs typeface="Book Antiqua"/>
                <a:sym typeface="Book Antiqua"/>
              </a:rPr>
              <a:t>fs X nb</a:t>
            </a:r>
            <a:endParaRPr i="1" sz="2000">
              <a:solidFill>
                <a:schemeClr val="lt1"/>
              </a:solidFill>
              <a:latin typeface="Book Antiqua"/>
              <a:ea typeface="Book Antiqua"/>
              <a:cs typeface="Book Antiqua"/>
              <a:sym typeface="Book Antiqua"/>
            </a:endParaRPr>
          </a:p>
          <a:p>
            <a:pPr indent="-127000" lvl="0" marL="0" marR="0" rtl="0" algn="l">
              <a:spcBef>
                <a:spcPts val="0"/>
              </a:spcBef>
              <a:spcAft>
                <a:spcPts val="0"/>
              </a:spcAft>
              <a:buClr>
                <a:schemeClr val="lt1"/>
              </a:buClr>
              <a:buSzPts val="2000"/>
              <a:buFont typeface="Arial"/>
              <a:buChar char="•"/>
            </a:pPr>
            <a:r>
              <a:rPr b="1" i="1" lang="en-US" sz="2000" u="sng">
                <a:solidFill>
                  <a:schemeClr val="lt1"/>
                </a:solidFill>
                <a:latin typeface="Book Antiqua"/>
                <a:ea typeface="Book Antiqua"/>
                <a:cs typeface="Book Antiqua"/>
                <a:sym typeface="Book Antiqua"/>
              </a:rPr>
              <a:t>Original Signal Recovery</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The recovery of the original signal</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 requires the PCM decoder. The</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 decoder first uses circuitry to </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convert the code words into a pulse</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 that holds the amplitude until the</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 next pulse. After the staircase </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signal is completed, it is passed </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through a low-pass filter to smooth</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 the staircase signal into an analog signal.</a:t>
            </a:r>
            <a:endParaRPr/>
          </a:p>
          <a:p>
            <a:pPr indent="-127000" lvl="0" marL="0" marR="0" rtl="0" algn="l">
              <a:spcBef>
                <a:spcPts val="0"/>
              </a:spcBef>
              <a:spcAft>
                <a:spcPts val="0"/>
              </a:spcAft>
              <a:buClr>
                <a:schemeClr val="lt1"/>
              </a:buClr>
              <a:buSzPts val="2000"/>
              <a:buFont typeface="Arial"/>
              <a:buChar char="•"/>
            </a:pPr>
            <a:r>
              <a:rPr b="1" i="1" lang="en-US" sz="2000" u="sng">
                <a:solidFill>
                  <a:schemeClr val="lt1"/>
                </a:solidFill>
                <a:latin typeface="Book Antiqua"/>
                <a:ea typeface="Book Antiqua"/>
                <a:cs typeface="Book Antiqua"/>
                <a:sym typeface="Book Antiqua"/>
              </a:rPr>
              <a:t>PCM Bandwidth</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Suppose we are given the bandwidth of a low-pass analog signal.</a:t>
            </a:r>
            <a:endParaRPr/>
          </a:p>
          <a:p>
            <a:pPr indent="0" lvl="0" marL="0" marR="0" rtl="0" algn="l">
              <a:spcBef>
                <a:spcPts val="0"/>
              </a:spcBef>
              <a:spcAft>
                <a:spcPts val="0"/>
              </a:spcAft>
              <a:buNone/>
            </a:pPr>
            <a:r>
              <a:t/>
            </a:r>
            <a:endParaRPr sz="2000">
              <a:solidFill>
                <a:schemeClr val="lt1"/>
              </a:solidFill>
              <a:latin typeface="Book Antiqua"/>
              <a:ea typeface="Book Antiqua"/>
              <a:cs typeface="Book Antiqua"/>
              <a:sym typeface="Book Antiqua"/>
            </a:endParaRPr>
          </a:p>
          <a:p>
            <a:pPr indent="0" lvl="0" marL="0" marR="0" rtl="0" algn="l">
              <a:spcBef>
                <a:spcPts val="0"/>
              </a:spcBef>
              <a:spcAft>
                <a:spcPts val="0"/>
              </a:spcAft>
              <a:buNone/>
            </a:pPr>
            <a:r>
              <a:t/>
            </a:r>
            <a:endParaRPr sz="2000">
              <a:solidFill>
                <a:schemeClr val="lt1"/>
              </a:solidFill>
              <a:latin typeface="Book Antiqua"/>
              <a:ea typeface="Book Antiqua"/>
              <a:cs typeface="Book Antiqua"/>
              <a:sym typeface="Book Antiqua"/>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This means the minimum bandwidth of the digital signal is </a:t>
            </a:r>
            <a:r>
              <a:rPr i="1" lang="en-US" sz="2000">
                <a:solidFill>
                  <a:schemeClr val="lt1"/>
                </a:solidFill>
                <a:latin typeface="Book Antiqua"/>
                <a:ea typeface="Book Antiqua"/>
                <a:cs typeface="Book Antiqua"/>
                <a:sym typeface="Book Antiqua"/>
              </a:rPr>
              <a:t>nb  times greater than the </a:t>
            </a:r>
            <a:r>
              <a:rPr lang="en-US" sz="2000">
                <a:solidFill>
                  <a:schemeClr val="lt1"/>
                </a:solidFill>
                <a:latin typeface="Book Antiqua"/>
                <a:ea typeface="Book Antiqua"/>
                <a:cs typeface="Book Antiqua"/>
                <a:sym typeface="Book Antiqua"/>
              </a:rPr>
              <a:t>bandwidth of the analog signal. This is the price we pay for digitization.</a:t>
            </a:r>
            <a:endParaRPr/>
          </a:p>
          <a:p>
            <a:pPr indent="0" lvl="0" marL="0" marR="0" rtl="0" algn="l">
              <a:spcBef>
                <a:spcPts val="0"/>
              </a:spcBef>
              <a:spcAft>
                <a:spcPts val="0"/>
              </a:spcAft>
              <a:buNone/>
            </a:pPr>
            <a:r>
              <a:t/>
            </a:r>
            <a:endParaRPr i="1" sz="2000">
              <a:solidFill>
                <a:schemeClr val="lt1"/>
              </a:solidFill>
              <a:latin typeface="Book Antiqua"/>
              <a:ea typeface="Book Antiqua"/>
              <a:cs typeface="Book Antiqua"/>
              <a:sym typeface="Book Antiqua"/>
            </a:endParaRPr>
          </a:p>
          <a:p>
            <a:pPr indent="0" lvl="0" marL="0" marR="0" rtl="0" algn="l">
              <a:spcBef>
                <a:spcPts val="0"/>
              </a:spcBef>
              <a:spcAft>
                <a:spcPts val="0"/>
              </a:spcAft>
              <a:buNone/>
            </a:pPr>
            <a:r>
              <a:t/>
            </a:r>
            <a:endParaRPr sz="2000">
              <a:solidFill>
                <a:schemeClr val="lt1"/>
              </a:solidFill>
              <a:latin typeface="Book Antiqua"/>
              <a:ea typeface="Book Antiqua"/>
              <a:cs typeface="Book Antiqua"/>
              <a:sym typeface="Book Antiqua"/>
            </a:endParaRPr>
          </a:p>
        </p:txBody>
      </p:sp>
      <p:pic>
        <p:nvPicPr>
          <p:cNvPr id="205" name="Google Shape;205;p30"/>
          <p:cNvPicPr preferRelativeResize="0"/>
          <p:nvPr/>
        </p:nvPicPr>
        <p:blipFill rotWithShape="1">
          <a:blip r:embed="rId3">
            <a:alphaModFix/>
          </a:blip>
          <a:srcRect b="23437" l="22767" r="16618" t="23437"/>
          <a:stretch/>
        </p:blipFill>
        <p:spPr>
          <a:xfrm>
            <a:off x="4114800" y="1676400"/>
            <a:ext cx="5029200" cy="2590800"/>
          </a:xfrm>
          <a:prstGeom prst="rect">
            <a:avLst/>
          </a:prstGeom>
          <a:noFill/>
          <a:ln>
            <a:noFill/>
          </a:ln>
        </p:spPr>
      </p:pic>
      <p:pic>
        <p:nvPicPr>
          <p:cNvPr id="206" name="Google Shape;206;p30"/>
          <p:cNvPicPr preferRelativeResize="0"/>
          <p:nvPr/>
        </p:nvPicPr>
        <p:blipFill rotWithShape="1">
          <a:blip r:embed="rId4">
            <a:alphaModFix/>
          </a:blip>
          <a:srcRect b="0" l="0" r="0" t="0"/>
          <a:stretch/>
        </p:blipFill>
        <p:spPr>
          <a:xfrm>
            <a:off x="1905000" y="5257800"/>
            <a:ext cx="3695700" cy="485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p:nvPr/>
        </p:nvSpPr>
        <p:spPr>
          <a:xfrm>
            <a:off x="0" y="0"/>
            <a:ext cx="5257800" cy="2000548"/>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None/>
            </a:pPr>
            <a:r>
              <a:rPr b="1" lang="en-US" sz="2400" u="sng">
                <a:solidFill>
                  <a:schemeClr val="lt1"/>
                </a:solidFill>
                <a:latin typeface="Book Antiqua"/>
                <a:ea typeface="Book Antiqua"/>
                <a:cs typeface="Book Antiqua"/>
                <a:sym typeface="Book Antiqua"/>
              </a:rPr>
              <a:t>B. Delta Modulation(DM):</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PCM is a very complex technique. Other techniques have been developed to reduce the complexity of PCM. The simplest is </a:t>
            </a:r>
            <a:r>
              <a:rPr i="1" lang="en-US" sz="2000">
                <a:solidFill>
                  <a:schemeClr val="lt1"/>
                </a:solidFill>
                <a:latin typeface="Book Antiqua"/>
                <a:ea typeface="Book Antiqua"/>
                <a:cs typeface="Book Antiqua"/>
                <a:sym typeface="Book Antiqua"/>
              </a:rPr>
              <a:t>delta modulation. PCM finds the value of the </a:t>
            </a:r>
            <a:r>
              <a:rPr lang="en-US" sz="2000">
                <a:solidFill>
                  <a:schemeClr val="lt1"/>
                </a:solidFill>
                <a:latin typeface="Book Antiqua"/>
                <a:ea typeface="Book Antiqua"/>
                <a:cs typeface="Book Antiqua"/>
                <a:sym typeface="Book Antiqua"/>
              </a:rPr>
              <a:t>signal amplitude for each sample;</a:t>
            </a:r>
            <a:endParaRPr b="1" sz="2000" u="sng">
              <a:solidFill>
                <a:schemeClr val="lt1"/>
              </a:solidFill>
              <a:latin typeface="Book Antiqua"/>
              <a:ea typeface="Book Antiqua"/>
              <a:cs typeface="Book Antiqua"/>
              <a:sym typeface="Book Antiqua"/>
            </a:endParaRPr>
          </a:p>
        </p:txBody>
      </p:sp>
      <p:pic>
        <p:nvPicPr>
          <p:cNvPr descr="Explain Delta Modulation in detail with suitable diagram." id="212" name="Google Shape;212;p31"/>
          <p:cNvPicPr preferRelativeResize="0"/>
          <p:nvPr/>
        </p:nvPicPr>
        <p:blipFill rotWithShape="1">
          <a:blip r:embed="rId3">
            <a:alphaModFix/>
          </a:blip>
          <a:srcRect b="0" l="0" r="0" t="0"/>
          <a:stretch/>
        </p:blipFill>
        <p:spPr>
          <a:xfrm>
            <a:off x="5105400" y="0"/>
            <a:ext cx="4038600" cy="2209800"/>
          </a:xfrm>
          <a:prstGeom prst="rect">
            <a:avLst/>
          </a:prstGeom>
          <a:noFill/>
          <a:ln>
            <a:noFill/>
          </a:ln>
        </p:spPr>
      </p:pic>
      <p:sp>
        <p:nvSpPr>
          <p:cNvPr id="213" name="Google Shape;213;p31"/>
          <p:cNvSpPr/>
          <p:nvPr/>
        </p:nvSpPr>
        <p:spPr>
          <a:xfrm>
            <a:off x="0" y="1981200"/>
            <a:ext cx="5105400" cy="2246769"/>
          </a:xfrm>
          <a:prstGeom prst="rect">
            <a:avLst/>
          </a:prstGeom>
          <a:noFill/>
          <a:ln>
            <a:noFill/>
          </a:ln>
        </p:spPr>
        <p:txBody>
          <a:bodyPr anchorCtr="0" anchor="t" bIns="45700" lIns="91425" spcFirstLastPara="1" rIns="91425" wrap="square" tIns="45700">
            <a:noAutofit/>
          </a:bodyPr>
          <a:lstStyle/>
          <a:p>
            <a:pPr indent="-457200" lvl="0" marL="457200" marR="0" rtl="0" algn="just">
              <a:spcBef>
                <a:spcPts val="0"/>
              </a:spcBef>
              <a:spcAft>
                <a:spcPts val="0"/>
              </a:spcAft>
              <a:buClr>
                <a:schemeClr val="lt1"/>
              </a:buClr>
              <a:buSzPts val="2000"/>
              <a:buFont typeface="Lucida Sans"/>
              <a:buAutoNum type="arabicParenR"/>
            </a:pPr>
            <a:r>
              <a:rPr b="1" i="1" lang="en-US" sz="2000" u="sng">
                <a:solidFill>
                  <a:schemeClr val="lt1"/>
                </a:solidFill>
                <a:latin typeface="Book Antiqua"/>
                <a:ea typeface="Book Antiqua"/>
                <a:cs typeface="Book Antiqua"/>
                <a:sym typeface="Book Antiqua"/>
              </a:rPr>
              <a:t>Modulator : </a:t>
            </a:r>
            <a:r>
              <a:rPr lang="en-US" sz="2000">
                <a:solidFill>
                  <a:schemeClr val="lt1"/>
                </a:solidFill>
                <a:latin typeface="Book Antiqua"/>
                <a:ea typeface="Book Antiqua"/>
                <a:cs typeface="Book Antiqua"/>
                <a:sym typeface="Book Antiqua"/>
              </a:rPr>
              <a:t>The modulator is used at the sender site to create a stream of bits from an analog signal. The process records the small positive or negative changes, called delta . If the delta is positive, the process records a 1; if it is negative, the process records a 0.</a:t>
            </a:r>
            <a:endParaRPr sz="2000">
              <a:solidFill>
                <a:schemeClr val="lt1"/>
              </a:solidFill>
              <a:latin typeface="Book Antiqua"/>
              <a:ea typeface="Book Antiqua"/>
              <a:cs typeface="Book Antiqua"/>
              <a:sym typeface="Book Antiqua"/>
            </a:endParaRPr>
          </a:p>
        </p:txBody>
      </p:sp>
      <p:pic>
        <p:nvPicPr>
          <p:cNvPr descr="UNIT – III I: Digital Transmission. - ppt download" id="214" name="Google Shape;214;p31"/>
          <p:cNvPicPr preferRelativeResize="0"/>
          <p:nvPr/>
        </p:nvPicPr>
        <p:blipFill rotWithShape="1">
          <a:blip r:embed="rId4">
            <a:alphaModFix/>
          </a:blip>
          <a:srcRect b="0" l="0" r="0" t="0"/>
          <a:stretch/>
        </p:blipFill>
        <p:spPr>
          <a:xfrm>
            <a:off x="5181600" y="2133600"/>
            <a:ext cx="3962400" cy="2133600"/>
          </a:xfrm>
          <a:prstGeom prst="rect">
            <a:avLst/>
          </a:prstGeom>
          <a:noFill/>
          <a:ln>
            <a:noFill/>
          </a:ln>
        </p:spPr>
      </p:pic>
      <p:sp>
        <p:nvSpPr>
          <p:cNvPr id="215" name="Google Shape;215;p31"/>
          <p:cNvSpPr/>
          <p:nvPr/>
        </p:nvSpPr>
        <p:spPr>
          <a:xfrm>
            <a:off x="228600" y="4267200"/>
            <a:ext cx="4572000" cy="224676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i="1" lang="en-US" sz="2000">
                <a:solidFill>
                  <a:schemeClr val="lt1"/>
                </a:solidFill>
                <a:latin typeface="Book Antiqua"/>
                <a:ea typeface="Book Antiqua"/>
                <a:cs typeface="Book Antiqua"/>
                <a:sym typeface="Book Antiqua"/>
              </a:rPr>
              <a:t>2) </a:t>
            </a:r>
            <a:r>
              <a:rPr b="1" i="1" lang="en-US" sz="2000" u="sng">
                <a:solidFill>
                  <a:schemeClr val="lt1"/>
                </a:solidFill>
                <a:latin typeface="Book Antiqua"/>
                <a:ea typeface="Book Antiqua"/>
                <a:cs typeface="Book Antiqua"/>
                <a:sym typeface="Book Antiqua"/>
              </a:rPr>
              <a:t>Demodulator :  </a:t>
            </a:r>
            <a:r>
              <a:rPr lang="en-US" sz="2000">
                <a:solidFill>
                  <a:schemeClr val="lt1"/>
                </a:solidFill>
                <a:latin typeface="Book Antiqua"/>
                <a:ea typeface="Book Antiqua"/>
                <a:cs typeface="Book Antiqua"/>
                <a:sym typeface="Book Antiqua"/>
              </a:rPr>
              <a:t>The demodulator takes the digital data and, using the staircase maker and the delay unit, creates the analog signal. The created analog signal, however, needs to pass</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through a low-pass filter for smoothing</a:t>
            </a:r>
            <a:endParaRPr sz="2000">
              <a:solidFill>
                <a:schemeClr val="lt1"/>
              </a:solidFill>
              <a:latin typeface="Book Antiqua"/>
              <a:ea typeface="Book Antiqua"/>
              <a:cs typeface="Book Antiqua"/>
              <a:sym typeface="Book Antiqua"/>
            </a:endParaRPr>
          </a:p>
        </p:txBody>
      </p:sp>
      <p:pic>
        <p:nvPicPr>
          <p:cNvPr id="216" name="Google Shape;216;p31"/>
          <p:cNvPicPr preferRelativeResize="0"/>
          <p:nvPr/>
        </p:nvPicPr>
        <p:blipFill rotWithShape="1">
          <a:blip r:embed="rId5">
            <a:alphaModFix/>
          </a:blip>
          <a:srcRect b="21875" l="21888" r="20132" t="39063"/>
          <a:stretch/>
        </p:blipFill>
        <p:spPr>
          <a:xfrm>
            <a:off x="5029200" y="4343400"/>
            <a:ext cx="4114800" cy="2514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nvSpPr>
        <p:spPr>
          <a:xfrm>
            <a:off x="228600" y="381000"/>
            <a:ext cx="8763000" cy="4154984"/>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400"/>
              <a:buFont typeface="Book Antiqua"/>
              <a:buAutoNum type="arabicPeriod"/>
            </a:pPr>
            <a:r>
              <a:rPr b="0" i="0" lang="en-US" sz="2400" u="none" cap="none" strike="noStrike">
                <a:solidFill>
                  <a:schemeClr val="lt1"/>
                </a:solidFill>
                <a:latin typeface="Book Antiqua"/>
                <a:ea typeface="Book Antiqua"/>
                <a:cs typeface="Book Antiqua"/>
                <a:sym typeface="Book Antiqua"/>
              </a:rPr>
              <a:t>DIGITAL~TO~DIGITAL </a:t>
            </a:r>
            <a:r>
              <a:rPr b="1" i="0" lang="en-US" sz="2400" u="none" cap="none" strike="noStrike">
                <a:solidFill>
                  <a:schemeClr val="lt1"/>
                </a:solidFill>
                <a:latin typeface="Book Antiqua"/>
                <a:ea typeface="Book Antiqua"/>
                <a:cs typeface="Book Antiqua"/>
                <a:sym typeface="Book Antiqua"/>
              </a:rPr>
              <a:t>CONVERSION</a:t>
            </a:r>
            <a:endParaRPr/>
          </a:p>
          <a:p>
            <a:pPr indent="-342900" lvl="0" marL="342900" marR="0" rtl="0" algn="just">
              <a:spcBef>
                <a:spcPts val="0"/>
              </a:spcBef>
              <a:spcAft>
                <a:spcPts val="0"/>
              </a:spcAft>
              <a:buNone/>
            </a:pPr>
            <a:r>
              <a:rPr b="1" i="0" lang="en-US" sz="2400" u="none" cap="none" strike="noStrike">
                <a:solidFill>
                  <a:schemeClr val="lt1"/>
                </a:solidFill>
                <a:latin typeface="Book Antiqua"/>
                <a:ea typeface="Book Antiqua"/>
                <a:cs typeface="Book Antiqua"/>
                <a:sym typeface="Book Antiqua"/>
              </a:rPr>
              <a:t>	A. </a:t>
            </a:r>
            <a:r>
              <a:rPr b="0" i="0" lang="en-US" sz="2400" u="none" cap="none" strike="noStrike">
                <a:solidFill>
                  <a:schemeClr val="lt1"/>
                </a:solidFill>
                <a:latin typeface="Book Antiqua"/>
                <a:ea typeface="Book Antiqua"/>
                <a:cs typeface="Book Antiqua"/>
                <a:sym typeface="Book Antiqua"/>
              </a:rPr>
              <a:t>Line Coding</a:t>
            </a:r>
            <a:endParaRPr/>
          </a:p>
          <a:p>
            <a:pPr indent="0" lvl="0" marL="0" marR="0" rtl="0" algn="just">
              <a:spcBef>
                <a:spcPts val="0"/>
              </a:spcBef>
              <a:spcAft>
                <a:spcPts val="0"/>
              </a:spcAft>
              <a:buNone/>
            </a:pPr>
            <a:r>
              <a:rPr b="0" i="0" lang="en-US" sz="2400" u="none" cap="none" strike="noStrike">
                <a:solidFill>
                  <a:schemeClr val="lt1"/>
                </a:solidFill>
                <a:latin typeface="Book Antiqua"/>
                <a:ea typeface="Book Antiqua"/>
                <a:cs typeface="Book Antiqua"/>
                <a:sym typeface="Book Antiqua"/>
              </a:rPr>
              <a:t>Line coding is the process of converting digital data to digital signals. We assume that data, in the form of text, numbers, graphical images, audio, or video, are stored in computer memory as sequences of bits .</a:t>
            </a:r>
            <a:endParaRPr/>
          </a:p>
          <a:p>
            <a:pPr indent="0" lvl="0" marL="0" marR="0" rtl="0" algn="just">
              <a:spcBef>
                <a:spcPts val="0"/>
              </a:spcBef>
              <a:spcAft>
                <a:spcPts val="0"/>
              </a:spcAft>
              <a:buNone/>
            </a:pPr>
            <a:r>
              <a:rPr b="0" i="0" lang="en-US" sz="2400" u="none" cap="none" strike="noStrike">
                <a:solidFill>
                  <a:schemeClr val="lt1"/>
                </a:solidFill>
                <a:latin typeface="Book Antiqua"/>
                <a:ea typeface="Book Antiqua"/>
                <a:cs typeface="Book Antiqua"/>
                <a:sym typeface="Book Antiqua"/>
              </a:rPr>
              <a:t>Line coding converts a sequence of bits to a digital signal. At the sender, digital data are encoded into a digital signal; at the receiver, the digital data are recreated by decoding the digital signal.</a:t>
            </a:r>
            <a:endParaRPr/>
          </a:p>
          <a:p>
            <a:pPr indent="-342900" lvl="0" marL="342900" marR="0" rtl="0" algn="just">
              <a:spcBef>
                <a:spcPts val="0"/>
              </a:spcBef>
              <a:spcAft>
                <a:spcPts val="0"/>
              </a:spcAft>
              <a:buNone/>
            </a:pPr>
            <a:r>
              <a:t/>
            </a:r>
            <a:endParaRPr b="0" i="0" sz="2400" u="none" cap="none" strike="noStrike">
              <a:solidFill>
                <a:schemeClr val="lt1"/>
              </a:solidFill>
              <a:latin typeface="Book Antiqua"/>
              <a:ea typeface="Book Antiqua"/>
              <a:cs typeface="Book Antiqua"/>
              <a:sym typeface="Book Antiqua"/>
            </a:endParaRPr>
          </a:p>
        </p:txBody>
      </p:sp>
      <p:pic>
        <p:nvPicPr>
          <p:cNvPr id="90" name="Google Shape;90;p14"/>
          <p:cNvPicPr preferRelativeResize="0"/>
          <p:nvPr/>
        </p:nvPicPr>
        <p:blipFill rotWithShape="1">
          <a:blip r:embed="rId3">
            <a:alphaModFix/>
          </a:blip>
          <a:srcRect b="25000" l="15739" r="29795" t="35938"/>
          <a:stretch/>
        </p:blipFill>
        <p:spPr>
          <a:xfrm>
            <a:off x="304800" y="4114800"/>
            <a:ext cx="8665463" cy="2438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p:nvPr/>
        </p:nvSpPr>
        <p:spPr>
          <a:xfrm>
            <a:off x="0" y="0"/>
            <a:ext cx="9144000" cy="255454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i="1" lang="en-US" sz="2000">
                <a:solidFill>
                  <a:schemeClr val="lt1"/>
                </a:solidFill>
                <a:latin typeface="Book Antiqua"/>
                <a:ea typeface="Book Antiqua"/>
                <a:cs typeface="Book Antiqua"/>
                <a:sym typeface="Book Antiqua"/>
              </a:rPr>
              <a:t>3</a:t>
            </a:r>
            <a:r>
              <a:rPr b="1" i="1" lang="en-US" sz="2000" u="sng">
                <a:solidFill>
                  <a:schemeClr val="lt1"/>
                </a:solidFill>
                <a:latin typeface="Book Antiqua"/>
                <a:ea typeface="Book Antiqua"/>
                <a:cs typeface="Book Antiqua"/>
                <a:sym typeface="Book Antiqua"/>
              </a:rPr>
              <a:t>) Adaptive DM</a:t>
            </a:r>
            <a:endParaRPr b="1" i="1" sz="2000" u="sng">
              <a:solidFill>
                <a:schemeClr val="lt1"/>
              </a:solidFill>
              <a:latin typeface="Book Antiqua"/>
              <a:ea typeface="Book Antiqua"/>
              <a:cs typeface="Book Antiqua"/>
              <a:sym typeface="Book Antiqua"/>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A better performance can be achieved if the value of 0 is not fixed. In adaptive delta modulation, the value of 0 changes according to the amplitude of the analog signal.</a:t>
            </a:r>
            <a:endParaRPr/>
          </a:p>
          <a:p>
            <a:pPr indent="0" lvl="0" marL="0" marR="0" rtl="0" algn="just">
              <a:spcBef>
                <a:spcPts val="0"/>
              </a:spcBef>
              <a:spcAft>
                <a:spcPts val="0"/>
              </a:spcAft>
              <a:buNone/>
            </a:pPr>
            <a:r>
              <a:rPr i="1" lang="en-US" sz="2000">
                <a:solidFill>
                  <a:schemeClr val="lt1"/>
                </a:solidFill>
                <a:latin typeface="Book Antiqua"/>
                <a:ea typeface="Book Antiqua"/>
                <a:cs typeface="Book Antiqua"/>
                <a:sym typeface="Book Antiqua"/>
              </a:rPr>
              <a:t>4) </a:t>
            </a:r>
            <a:r>
              <a:rPr b="1" i="1" lang="en-US" sz="2000" u="sng">
                <a:solidFill>
                  <a:schemeClr val="lt1"/>
                </a:solidFill>
                <a:latin typeface="Book Antiqua"/>
                <a:ea typeface="Book Antiqua"/>
                <a:cs typeface="Book Antiqua"/>
                <a:sym typeface="Book Antiqua"/>
              </a:rPr>
              <a:t>Quantization Error</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It is obvious that DM is not perfect. Quantization error is always introduced in the process. The quantization error of DM, however, is much less than that for PCM.</a:t>
            </a:r>
            <a:endParaRPr sz="2000">
              <a:solidFill>
                <a:schemeClr val="lt1"/>
              </a:solidFill>
              <a:latin typeface="Book Antiqua"/>
              <a:ea typeface="Book Antiqua"/>
              <a:cs typeface="Book Antiqua"/>
              <a:sym typeface="Book Antiqua"/>
            </a:endParaRPr>
          </a:p>
        </p:txBody>
      </p:sp>
      <p:sp>
        <p:nvSpPr>
          <p:cNvPr id="222" name="Google Shape;222;p32"/>
          <p:cNvSpPr/>
          <p:nvPr/>
        </p:nvSpPr>
        <p:spPr>
          <a:xfrm>
            <a:off x="2133600" y="2743200"/>
            <a:ext cx="464582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Book Antiqua"/>
                <a:ea typeface="Book Antiqua"/>
                <a:cs typeface="Book Antiqua"/>
                <a:sym typeface="Book Antiqua"/>
              </a:rPr>
              <a:t>TRANSMISSION MODES</a:t>
            </a:r>
            <a:endParaRPr b="1" sz="2800">
              <a:solidFill>
                <a:schemeClr val="lt1"/>
              </a:solidFill>
              <a:latin typeface="Book Antiqua"/>
              <a:ea typeface="Book Antiqua"/>
              <a:cs typeface="Book Antiqua"/>
              <a:sym typeface="Book Antiqua"/>
            </a:endParaRPr>
          </a:p>
        </p:txBody>
      </p:sp>
      <p:pic>
        <p:nvPicPr>
          <p:cNvPr id="223" name="Google Shape;223;p32"/>
          <p:cNvPicPr preferRelativeResize="0"/>
          <p:nvPr/>
        </p:nvPicPr>
        <p:blipFill rotWithShape="1">
          <a:blip r:embed="rId3">
            <a:alphaModFix/>
          </a:blip>
          <a:srcRect b="29688" l="21010" r="17496" t="28125"/>
          <a:stretch/>
        </p:blipFill>
        <p:spPr>
          <a:xfrm>
            <a:off x="304800" y="3276600"/>
            <a:ext cx="8692444" cy="335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p:nvPr/>
        </p:nvSpPr>
        <p:spPr>
          <a:xfrm>
            <a:off x="228600" y="0"/>
            <a:ext cx="8915400" cy="406265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2000" u="sng">
                <a:solidFill>
                  <a:schemeClr val="lt1"/>
                </a:solidFill>
                <a:latin typeface="Book Antiqua"/>
                <a:ea typeface="Book Antiqua"/>
                <a:cs typeface="Book Antiqua"/>
                <a:sym typeface="Book Antiqua"/>
              </a:rPr>
              <a:t>1.Parallel Transmission</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Binary data, consisting of 1s and 0s, may be organized into groups of </a:t>
            </a:r>
            <a:r>
              <a:rPr i="1" lang="en-US" sz="2000">
                <a:solidFill>
                  <a:schemeClr val="lt1"/>
                </a:solidFill>
                <a:latin typeface="Book Antiqua"/>
                <a:ea typeface="Book Antiqua"/>
                <a:cs typeface="Book Antiqua"/>
                <a:sym typeface="Book Antiqua"/>
              </a:rPr>
              <a:t>n bits each. </a:t>
            </a:r>
            <a:r>
              <a:rPr lang="en-US" sz="2000">
                <a:solidFill>
                  <a:schemeClr val="lt1"/>
                </a:solidFill>
                <a:latin typeface="Book Antiqua"/>
                <a:ea typeface="Book Antiqua"/>
                <a:cs typeface="Book Antiqua"/>
                <a:sym typeface="Book Antiqua"/>
              </a:rPr>
              <a:t>By grouping, we can send data </a:t>
            </a:r>
            <a:r>
              <a:rPr i="1" lang="en-US" sz="2000">
                <a:solidFill>
                  <a:schemeClr val="lt1"/>
                </a:solidFill>
                <a:latin typeface="Book Antiqua"/>
                <a:ea typeface="Book Antiqua"/>
                <a:cs typeface="Book Antiqua"/>
                <a:sym typeface="Book Antiqua"/>
              </a:rPr>
              <a:t>n bits at a time instead of 1. This is called parallel transmission. </a:t>
            </a:r>
            <a:r>
              <a:rPr lang="en-US" sz="2000">
                <a:solidFill>
                  <a:schemeClr val="lt1"/>
                </a:solidFill>
                <a:latin typeface="Book Antiqua"/>
                <a:ea typeface="Book Antiqua"/>
                <a:cs typeface="Book Antiqua"/>
                <a:sym typeface="Book Antiqua"/>
              </a:rPr>
              <a:t>The mechanism for parallel transmission is a conceptually simple one: Use </a:t>
            </a:r>
            <a:r>
              <a:rPr i="1" lang="en-US" sz="2000">
                <a:solidFill>
                  <a:schemeClr val="lt1"/>
                </a:solidFill>
                <a:latin typeface="Book Antiqua"/>
                <a:ea typeface="Book Antiqua"/>
                <a:cs typeface="Book Antiqua"/>
                <a:sym typeface="Book Antiqua"/>
              </a:rPr>
              <a:t>n wires </a:t>
            </a:r>
            <a:r>
              <a:rPr lang="en-US" sz="2000">
                <a:solidFill>
                  <a:schemeClr val="lt1"/>
                </a:solidFill>
                <a:latin typeface="Book Antiqua"/>
                <a:ea typeface="Book Antiqua"/>
                <a:cs typeface="Book Antiqua"/>
                <a:sym typeface="Book Antiqua"/>
              </a:rPr>
              <a:t>to send </a:t>
            </a:r>
            <a:r>
              <a:rPr i="1" lang="en-US" sz="2000">
                <a:solidFill>
                  <a:schemeClr val="lt1"/>
                </a:solidFill>
                <a:latin typeface="Book Antiqua"/>
                <a:ea typeface="Book Antiqua"/>
                <a:cs typeface="Book Antiqua"/>
                <a:sym typeface="Book Antiqua"/>
              </a:rPr>
              <a:t>n bits at one time. That way each bit has its own wire, and all n bits of one </a:t>
            </a:r>
            <a:r>
              <a:rPr lang="en-US" sz="2000">
                <a:solidFill>
                  <a:schemeClr val="lt1"/>
                </a:solidFill>
                <a:latin typeface="Book Antiqua"/>
                <a:ea typeface="Book Antiqua"/>
                <a:cs typeface="Book Antiqua"/>
                <a:sym typeface="Book Antiqua"/>
              </a:rPr>
              <a:t>group can be transmitted with each clock tick from one device to another. </a:t>
            </a:r>
            <a:r>
              <a:rPr i="1" lang="en-US" sz="2000">
                <a:solidFill>
                  <a:schemeClr val="lt1"/>
                </a:solidFill>
                <a:latin typeface="Book Antiqua"/>
                <a:ea typeface="Book Antiqua"/>
                <a:cs typeface="Book Antiqua"/>
                <a:sym typeface="Book Antiqua"/>
              </a:rPr>
              <a:t>the eight wires are bundled </a:t>
            </a:r>
            <a:r>
              <a:rPr lang="en-US" sz="2000">
                <a:solidFill>
                  <a:schemeClr val="lt1"/>
                </a:solidFill>
                <a:latin typeface="Book Antiqua"/>
                <a:ea typeface="Book Antiqua"/>
                <a:cs typeface="Book Antiqua"/>
                <a:sym typeface="Book Antiqua"/>
              </a:rPr>
              <a:t>in a cable with a connector at each end. The advantage of parallel transmission is speed. All else being equal, parallel transmission can increase the transfer speed by a factor of </a:t>
            </a:r>
            <a:r>
              <a:rPr i="1" lang="en-US" sz="2000">
                <a:solidFill>
                  <a:schemeClr val="lt1"/>
                </a:solidFill>
                <a:latin typeface="Book Antiqua"/>
                <a:ea typeface="Book Antiqua"/>
                <a:cs typeface="Book Antiqua"/>
                <a:sym typeface="Book Antiqua"/>
              </a:rPr>
              <a:t>n over serial transmission. </a:t>
            </a:r>
            <a:r>
              <a:rPr lang="en-US" sz="2000">
                <a:solidFill>
                  <a:schemeClr val="lt1"/>
                </a:solidFill>
                <a:latin typeface="Book Antiqua"/>
                <a:ea typeface="Book Antiqua"/>
                <a:cs typeface="Book Antiqua"/>
                <a:sym typeface="Book Antiqua"/>
              </a:rPr>
              <a:t>But there is a significant disadvantage: cost. Parallel transmission requires </a:t>
            </a:r>
            <a:r>
              <a:rPr i="1" lang="en-US" sz="2000">
                <a:solidFill>
                  <a:schemeClr val="lt1"/>
                </a:solidFill>
                <a:latin typeface="Book Antiqua"/>
                <a:ea typeface="Book Antiqua"/>
                <a:cs typeface="Book Antiqua"/>
                <a:sym typeface="Book Antiqua"/>
              </a:rPr>
              <a:t>n communication </a:t>
            </a:r>
            <a:r>
              <a:rPr lang="en-US" sz="2000">
                <a:solidFill>
                  <a:schemeClr val="lt1"/>
                </a:solidFill>
                <a:latin typeface="Book Antiqua"/>
                <a:ea typeface="Book Antiqua"/>
                <a:cs typeface="Book Antiqua"/>
                <a:sym typeface="Book Antiqua"/>
              </a:rPr>
              <a:t>lines (wires in the example) just to transmit the data stream. Because this is expensive, parallel transmission is usually limited to short distances.</a:t>
            </a:r>
            <a:endParaRPr sz="2000">
              <a:solidFill>
                <a:schemeClr val="lt1"/>
              </a:solidFill>
              <a:latin typeface="Book Antiqua"/>
              <a:ea typeface="Book Antiqua"/>
              <a:cs typeface="Book Antiqua"/>
              <a:sym typeface="Book Antiqua"/>
            </a:endParaRPr>
          </a:p>
        </p:txBody>
      </p:sp>
      <p:pic>
        <p:nvPicPr>
          <p:cNvPr descr="TRANSMISSION MODES | Data Communication and Networking" id="229" name="Google Shape;229;p33"/>
          <p:cNvPicPr preferRelativeResize="0"/>
          <p:nvPr/>
        </p:nvPicPr>
        <p:blipFill rotWithShape="1">
          <a:blip r:embed="rId3">
            <a:alphaModFix/>
          </a:blip>
          <a:srcRect b="0" l="0" r="0" t="0"/>
          <a:stretch/>
        </p:blipFill>
        <p:spPr>
          <a:xfrm>
            <a:off x="457200" y="4038600"/>
            <a:ext cx="8382000" cy="2819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p:nvPr/>
        </p:nvSpPr>
        <p:spPr>
          <a:xfrm>
            <a:off x="152400" y="0"/>
            <a:ext cx="4572000" cy="44012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chemeClr val="lt1"/>
                </a:solidFill>
                <a:latin typeface="Book Antiqua"/>
                <a:ea typeface="Book Antiqua"/>
                <a:cs typeface="Book Antiqua"/>
                <a:sym typeface="Book Antiqua"/>
              </a:rPr>
              <a:t>2. Serial Transmission</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In serial transmission one bit follows another, so we need only one communication channel rather than </a:t>
            </a:r>
            <a:r>
              <a:rPr i="1" lang="en-US" sz="2000">
                <a:solidFill>
                  <a:schemeClr val="lt1"/>
                </a:solidFill>
                <a:latin typeface="Book Antiqua"/>
                <a:ea typeface="Book Antiqua"/>
                <a:cs typeface="Book Antiqua"/>
                <a:sym typeface="Book Antiqua"/>
              </a:rPr>
              <a:t>n to transmit data between two communicating devices </a:t>
            </a:r>
            <a:r>
              <a:rPr lang="en-US" sz="2000">
                <a:solidFill>
                  <a:schemeClr val="lt1"/>
                </a:solidFill>
                <a:latin typeface="Book Antiqua"/>
                <a:ea typeface="Book Antiqua"/>
                <a:cs typeface="Book Antiqua"/>
                <a:sym typeface="Book Antiqua"/>
              </a:rPr>
              <a:t>The advantage of serial over parallel transmission is that with only one communication</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channel, serial transmission reduces the cost of transmission over parallel by roughly a factor of </a:t>
            </a:r>
            <a:r>
              <a:rPr i="1" lang="en-US" sz="2000">
                <a:solidFill>
                  <a:schemeClr val="lt1"/>
                </a:solidFill>
                <a:latin typeface="Book Antiqua"/>
                <a:ea typeface="Book Antiqua"/>
                <a:cs typeface="Book Antiqua"/>
                <a:sym typeface="Book Antiqua"/>
              </a:rPr>
              <a:t>n. </a:t>
            </a:r>
            <a:r>
              <a:rPr lang="en-US" sz="2000">
                <a:solidFill>
                  <a:schemeClr val="lt1"/>
                </a:solidFill>
                <a:latin typeface="Book Antiqua"/>
                <a:ea typeface="Book Antiqua"/>
                <a:cs typeface="Book Antiqua"/>
                <a:sym typeface="Book Antiqua"/>
              </a:rPr>
              <a:t>Serial transmission occurs in one of three ways: asynchronous, synchronous, and isochronous.</a:t>
            </a:r>
            <a:endParaRPr sz="2000">
              <a:solidFill>
                <a:schemeClr val="lt1"/>
              </a:solidFill>
              <a:latin typeface="Book Antiqua"/>
              <a:ea typeface="Book Antiqua"/>
              <a:cs typeface="Book Antiqua"/>
              <a:sym typeface="Book Antiqua"/>
            </a:endParaRPr>
          </a:p>
        </p:txBody>
      </p:sp>
      <p:sp>
        <p:nvSpPr>
          <p:cNvPr descr="Serial transmission" id="235" name="Google Shape;235;p3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Book Antiqua"/>
              <a:ea typeface="Book Antiqua"/>
              <a:cs typeface="Book Antiqua"/>
              <a:sym typeface="Book Antiqua"/>
            </a:endParaRPr>
          </a:p>
        </p:txBody>
      </p:sp>
      <p:sp>
        <p:nvSpPr>
          <p:cNvPr descr="Serial transmission" id="236" name="Google Shape;236;p3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Book Antiqua"/>
              <a:ea typeface="Book Antiqua"/>
              <a:cs typeface="Book Antiqua"/>
              <a:sym typeface="Book Antiqua"/>
            </a:endParaRPr>
          </a:p>
        </p:txBody>
      </p:sp>
      <p:pic>
        <p:nvPicPr>
          <p:cNvPr descr="Serial Transmission 5.3.2.1. Synchronous Transmission In synchronous... |  Download Scientific Diagram" id="237" name="Google Shape;237;p34"/>
          <p:cNvPicPr preferRelativeResize="0"/>
          <p:nvPr/>
        </p:nvPicPr>
        <p:blipFill rotWithShape="1">
          <a:blip r:embed="rId3">
            <a:alphaModFix/>
          </a:blip>
          <a:srcRect b="0" l="0" r="0" t="0"/>
          <a:stretch/>
        </p:blipFill>
        <p:spPr>
          <a:xfrm>
            <a:off x="4572001" y="228600"/>
            <a:ext cx="4572000" cy="4038600"/>
          </a:xfrm>
          <a:prstGeom prst="rect">
            <a:avLst/>
          </a:prstGeom>
          <a:noFill/>
          <a:ln>
            <a:noFill/>
          </a:ln>
        </p:spPr>
      </p:pic>
      <p:sp>
        <p:nvSpPr>
          <p:cNvPr id="238" name="Google Shape;238;p34"/>
          <p:cNvSpPr/>
          <p:nvPr/>
        </p:nvSpPr>
        <p:spPr>
          <a:xfrm>
            <a:off x="0" y="4343400"/>
            <a:ext cx="5181600" cy="25545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u="sng">
                <a:solidFill>
                  <a:schemeClr val="lt1"/>
                </a:solidFill>
                <a:latin typeface="Book Antiqua"/>
                <a:ea typeface="Book Antiqua"/>
                <a:cs typeface="Book Antiqua"/>
                <a:sym typeface="Book Antiqua"/>
              </a:rPr>
              <a:t>A. Asynchronous Transmission :  </a:t>
            </a:r>
            <a:r>
              <a:rPr lang="en-US" sz="2000">
                <a:solidFill>
                  <a:schemeClr val="lt1"/>
                </a:solidFill>
                <a:latin typeface="Book Antiqua"/>
                <a:ea typeface="Book Antiqua"/>
                <a:cs typeface="Book Antiqua"/>
                <a:sym typeface="Book Antiqua"/>
              </a:rPr>
              <a:t>In asynchronous transmission, we send 1 start bit (0) at the beginning and 1 or more stop bits (1s) at the end of each byte. There may be a gap between each byte. Asynchronous here means "asynchronous at the byte level;‘ But the bits are still synchronized; their durations are the same.</a:t>
            </a:r>
            <a:endParaRPr b="1" sz="2000" u="sng">
              <a:solidFill>
                <a:schemeClr val="lt1"/>
              </a:solidFill>
              <a:latin typeface="Book Antiqua"/>
              <a:ea typeface="Book Antiqua"/>
              <a:cs typeface="Book Antiqua"/>
              <a:sym typeface="Book Antiqua"/>
            </a:endParaRPr>
          </a:p>
        </p:txBody>
      </p:sp>
      <p:pic>
        <p:nvPicPr>
          <p:cNvPr descr="Asynchronous Transmission MethodEDI Blog | EDI Blog" id="239" name="Google Shape;239;p34"/>
          <p:cNvPicPr preferRelativeResize="0"/>
          <p:nvPr/>
        </p:nvPicPr>
        <p:blipFill rotWithShape="1">
          <a:blip r:embed="rId4">
            <a:alphaModFix/>
          </a:blip>
          <a:srcRect b="0" l="0" r="0" t="0"/>
          <a:stretch/>
        </p:blipFill>
        <p:spPr>
          <a:xfrm>
            <a:off x="5181600" y="4267200"/>
            <a:ext cx="3962400" cy="259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p:nvPr/>
        </p:nvSpPr>
        <p:spPr>
          <a:xfrm>
            <a:off x="0" y="0"/>
            <a:ext cx="4038600" cy="236988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400" u="sng">
                <a:solidFill>
                  <a:schemeClr val="lt1"/>
                </a:solidFill>
                <a:latin typeface="Book Antiqua"/>
                <a:ea typeface="Book Antiqua"/>
                <a:cs typeface="Book Antiqua"/>
                <a:sym typeface="Book Antiqua"/>
              </a:rPr>
              <a:t>B.Synchronous Transmission </a:t>
            </a:r>
            <a:r>
              <a:rPr i="1" lang="en-US" sz="2000">
                <a:solidFill>
                  <a:schemeClr val="lt1"/>
                </a:solidFill>
                <a:latin typeface="Book Antiqua"/>
                <a:ea typeface="Book Antiqua"/>
                <a:cs typeface="Book Antiqua"/>
                <a:sym typeface="Book Antiqua"/>
              </a:rPr>
              <a:t>: </a:t>
            </a:r>
            <a:r>
              <a:rPr b="1" lang="en-US" sz="2000">
                <a:solidFill>
                  <a:schemeClr val="lt1"/>
                </a:solidFill>
                <a:latin typeface="Book Antiqua"/>
                <a:ea typeface="Book Antiqua"/>
                <a:cs typeface="Book Antiqua"/>
                <a:sym typeface="Book Antiqua"/>
              </a:rPr>
              <a:t>In synchronous transmission, we send bits one after another without start or stop </a:t>
            </a:r>
            <a:r>
              <a:rPr lang="en-US" sz="2000">
                <a:solidFill>
                  <a:schemeClr val="lt1"/>
                </a:solidFill>
                <a:latin typeface="Book Antiqua"/>
                <a:ea typeface="Book Antiqua"/>
                <a:cs typeface="Book Antiqua"/>
                <a:sym typeface="Book Antiqua"/>
              </a:rPr>
              <a:t>bits or gaps. It is the responsibility of the receiver to group the bits.</a:t>
            </a:r>
            <a:r>
              <a:rPr i="1" lang="en-US" sz="2000">
                <a:solidFill>
                  <a:schemeClr val="lt1"/>
                </a:solidFill>
                <a:latin typeface="Book Antiqua"/>
                <a:ea typeface="Book Antiqua"/>
                <a:cs typeface="Book Antiqua"/>
                <a:sym typeface="Book Antiqua"/>
              </a:rPr>
              <a:t> </a:t>
            </a:r>
            <a:endParaRPr sz="2000">
              <a:solidFill>
                <a:schemeClr val="lt1"/>
              </a:solidFill>
              <a:latin typeface="Book Antiqua"/>
              <a:ea typeface="Book Antiqua"/>
              <a:cs typeface="Book Antiqua"/>
              <a:sym typeface="Book Antiqua"/>
            </a:endParaRPr>
          </a:p>
        </p:txBody>
      </p:sp>
      <p:pic>
        <p:nvPicPr>
          <p:cNvPr descr="How does Synchronous Transmission provide synchronized clocks? - Electrical  Engineering Stack Exchange" id="245" name="Google Shape;245;p35"/>
          <p:cNvPicPr preferRelativeResize="0"/>
          <p:nvPr/>
        </p:nvPicPr>
        <p:blipFill rotWithShape="1">
          <a:blip r:embed="rId3">
            <a:alphaModFix/>
          </a:blip>
          <a:srcRect b="0" l="0" r="0" t="0"/>
          <a:stretch/>
        </p:blipFill>
        <p:spPr>
          <a:xfrm>
            <a:off x="4038600" y="228600"/>
            <a:ext cx="5105400" cy="2506663"/>
          </a:xfrm>
          <a:prstGeom prst="rect">
            <a:avLst/>
          </a:prstGeom>
          <a:noFill/>
          <a:ln>
            <a:noFill/>
          </a:ln>
        </p:spPr>
      </p:pic>
      <p:sp>
        <p:nvSpPr>
          <p:cNvPr id="246" name="Google Shape;246;p35"/>
          <p:cNvSpPr/>
          <p:nvPr/>
        </p:nvSpPr>
        <p:spPr>
          <a:xfrm>
            <a:off x="0" y="2438400"/>
            <a:ext cx="5257800" cy="477053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1" lang="en-US" sz="2400" u="sng">
                <a:solidFill>
                  <a:schemeClr val="lt1"/>
                </a:solidFill>
                <a:latin typeface="Book Antiqua"/>
                <a:ea typeface="Book Antiqua"/>
                <a:cs typeface="Book Antiqua"/>
                <a:sym typeface="Book Antiqua"/>
              </a:rPr>
              <a:t>C. Isochronous</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In real-time audio and video, in which uneven delays between frames are not acceptable, synchronous transmission fails. For example, TV images are broadcast at the rate of 30 images per second; they must be viewed at the same rate. If each image is sent by using one or more frames, there should be no delays between frames. For this type of application, synchronization between characters is not enough; the entire stream of bits must be synchronized. The isochronous transmission guarantees that the data arrive at a fixed rate.</a:t>
            </a:r>
            <a:endParaRPr/>
          </a:p>
          <a:p>
            <a:pPr indent="0" lvl="0" marL="0" marR="0" rtl="0" algn="just">
              <a:spcBef>
                <a:spcPts val="0"/>
              </a:spcBef>
              <a:spcAft>
                <a:spcPts val="0"/>
              </a:spcAft>
              <a:buNone/>
            </a:pPr>
            <a:r>
              <a:t/>
            </a:r>
            <a:endParaRPr sz="2000">
              <a:solidFill>
                <a:schemeClr val="lt1"/>
              </a:solidFill>
              <a:latin typeface="Book Antiqua"/>
              <a:ea typeface="Book Antiqua"/>
              <a:cs typeface="Book Antiqua"/>
              <a:sym typeface="Book Antiqua"/>
            </a:endParaRPr>
          </a:p>
        </p:txBody>
      </p:sp>
      <p:pic>
        <p:nvPicPr>
          <p:cNvPr descr="Asynchronous, Synchronous &amp;amp; Isochronous transmission Method -HSC" id="247" name="Google Shape;247;p35"/>
          <p:cNvPicPr preferRelativeResize="0"/>
          <p:nvPr/>
        </p:nvPicPr>
        <p:blipFill rotWithShape="1">
          <a:blip r:embed="rId4">
            <a:alphaModFix/>
          </a:blip>
          <a:srcRect b="0" l="0" r="0" t="0"/>
          <a:stretch/>
        </p:blipFill>
        <p:spPr>
          <a:xfrm>
            <a:off x="5385047" y="2819400"/>
            <a:ext cx="3758953" cy="381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nvSpPr>
        <p:spPr>
          <a:xfrm>
            <a:off x="228600" y="152400"/>
            <a:ext cx="42672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u="sng" cap="none" strike="noStrike">
                <a:solidFill>
                  <a:schemeClr val="lt1"/>
                </a:solidFill>
                <a:latin typeface="Book Antiqua"/>
                <a:ea typeface="Book Antiqua"/>
                <a:cs typeface="Book Antiqua"/>
                <a:sym typeface="Book Antiqua"/>
              </a:rPr>
              <a:t>Characteristics</a:t>
            </a:r>
            <a:endParaRPr/>
          </a:p>
          <a:p>
            <a:pPr indent="0" lvl="0" marL="0" marR="0" rtl="0" algn="l">
              <a:spcBef>
                <a:spcPts val="0"/>
              </a:spcBef>
              <a:spcAft>
                <a:spcPts val="0"/>
              </a:spcAft>
              <a:buNone/>
            </a:pPr>
            <a:r>
              <a:rPr b="1" i="1" lang="en-US" sz="2000" u="sng">
                <a:solidFill>
                  <a:schemeClr val="lt1"/>
                </a:solidFill>
                <a:latin typeface="Book Antiqua"/>
                <a:ea typeface="Book Antiqua"/>
                <a:cs typeface="Book Antiqua"/>
                <a:sym typeface="Book Antiqua"/>
              </a:rPr>
              <a:t>1. </a:t>
            </a:r>
            <a:r>
              <a:rPr b="1" lang="en-US" sz="2000" u="sng">
                <a:solidFill>
                  <a:schemeClr val="lt1"/>
                </a:solidFill>
                <a:latin typeface="Book Antiqua"/>
                <a:ea typeface="Book Antiqua"/>
                <a:cs typeface="Book Antiqua"/>
                <a:sym typeface="Book Antiqua"/>
              </a:rPr>
              <a:t>Signal Element Versus Data Element </a:t>
            </a:r>
            <a:r>
              <a:rPr lang="en-US" sz="2000">
                <a:solidFill>
                  <a:schemeClr val="lt1"/>
                </a:solidFill>
                <a:latin typeface="Book Antiqua"/>
                <a:ea typeface="Book Antiqua"/>
                <a:cs typeface="Book Antiqua"/>
                <a:sym typeface="Book Antiqua"/>
              </a:rPr>
              <a:t>: data elements</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are what we need to send; signal elements are what we can send. Data elements are being carried; signal elements are the carriers.</a:t>
            </a:r>
            <a:endParaRPr b="1" sz="2000" u="sng">
              <a:solidFill>
                <a:schemeClr val="lt1"/>
              </a:solidFill>
              <a:latin typeface="Book Antiqua"/>
              <a:ea typeface="Book Antiqua"/>
              <a:cs typeface="Book Antiqua"/>
              <a:sym typeface="Book Antiqua"/>
            </a:endParaRPr>
          </a:p>
        </p:txBody>
      </p:sp>
      <p:pic>
        <p:nvPicPr>
          <p:cNvPr id="96" name="Google Shape;96;p15"/>
          <p:cNvPicPr preferRelativeResize="0"/>
          <p:nvPr/>
        </p:nvPicPr>
        <p:blipFill rotWithShape="1">
          <a:blip r:embed="rId3">
            <a:alphaModFix/>
          </a:blip>
          <a:srcRect b="6250" l="20132" r="20131" t="20313"/>
          <a:stretch/>
        </p:blipFill>
        <p:spPr>
          <a:xfrm>
            <a:off x="4495800" y="0"/>
            <a:ext cx="4648200" cy="3581400"/>
          </a:xfrm>
          <a:prstGeom prst="rect">
            <a:avLst/>
          </a:prstGeom>
          <a:noFill/>
          <a:ln>
            <a:noFill/>
          </a:ln>
        </p:spPr>
      </p:pic>
      <p:sp>
        <p:nvSpPr>
          <p:cNvPr id="97" name="Google Shape;97;p15"/>
          <p:cNvSpPr txBox="1"/>
          <p:nvPr/>
        </p:nvSpPr>
        <p:spPr>
          <a:xfrm>
            <a:off x="304800" y="2438400"/>
            <a:ext cx="8839200"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u="sng">
                <a:solidFill>
                  <a:schemeClr val="lt1"/>
                </a:solidFill>
                <a:latin typeface="Book Antiqua"/>
                <a:ea typeface="Book Antiqua"/>
                <a:cs typeface="Book Antiqua"/>
                <a:sym typeface="Book Antiqua"/>
              </a:rPr>
              <a:t>2. Data Rate Versus Signal Rate :</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The data rate defines the number of</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 data elements (bits) sent in Is. The</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 unit is bits per second (bps). The</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 signal rate is the number of signal elements sent in Is. The unit is the baud. The data rate is sometimes called the bit rate; the signal rate is sometimes called the pulse rate, the modulation rate, or the baud rate.</a:t>
            </a:r>
            <a:endParaRPr/>
          </a:p>
          <a:p>
            <a:pPr indent="0" lvl="0" marL="0" marR="0" rtl="0" algn="just">
              <a:spcBef>
                <a:spcPts val="0"/>
              </a:spcBef>
              <a:spcAft>
                <a:spcPts val="0"/>
              </a:spcAft>
              <a:buNone/>
            </a:pPr>
            <a:r>
              <a:t/>
            </a:r>
            <a:endParaRPr sz="2000">
              <a:solidFill>
                <a:schemeClr val="lt1"/>
              </a:solidFill>
              <a:latin typeface="Book Antiqua"/>
              <a:ea typeface="Book Antiqua"/>
              <a:cs typeface="Book Antiqua"/>
              <a:sym typeface="Book Antiqua"/>
            </a:endParaRPr>
          </a:p>
          <a:p>
            <a:pPr indent="0" lvl="0" marL="0" marR="0" rtl="0" algn="l">
              <a:spcBef>
                <a:spcPts val="0"/>
              </a:spcBef>
              <a:spcAft>
                <a:spcPts val="0"/>
              </a:spcAft>
              <a:buNone/>
            </a:pPr>
            <a:r>
              <a:rPr b="1" lang="en-US" sz="2000" u="sng">
                <a:solidFill>
                  <a:schemeClr val="lt1"/>
                </a:solidFill>
                <a:latin typeface="Book Antiqua"/>
                <a:ea typeface="Book Antiqua"/>
                <a:cs typeface="Book Antiqua"/>
                <a:sym typeface="Book Antiqua"/>
              </a:rPr>
              <a:t>3. Baseline Wandering </a:t>
            </a:r>
            <a:r>
              <a:rPr lang="en-US" sz="2000">
                <a:solidFill>
                  <a:schemeClr val="lt1"/>
                </a:solidFill>
                <a:latin typeface="Book Antiqua"/>
                <a:ea typeface="Book Antiqua"/>
                <a:cs typeface="Book Antiqua"/>
                <a:sym typeface="Book Antiqua"/>
              </a:rPr>
              <a:t>In decoding a digital signal, the receiver calculates a running average of the received signal power. This average is called the </a:t>
            </a:r>
            <a:r>
              <a:rPr i="1" lang="en-US" sz="2000">
                <a:solidFill>
                  <a:schemeClr val="lt1"/>
                </a:solidFill>
                <a:latin typeface="Book Antiqua"/>
                <a:ea typeface="Book Antiqua"/>
                <a:cs typeface="Book Antiqua"/>
                <a:sym typeface="Book Antiqua"/>
              </a:rPr>
              <a:t>baseline. The incoming </a:t>
            </a:r>
            <a:r>
              <a:rPr lang="en-US" sz="2000">
                <a:solidFill>
                  <a:schemeClr val="lt1"/>
                </a:solidFill>
                <a:latin typeface="Book Antiqua"/>
                <a:ea typeface="Book Antiqua"/>
                <a:cs typeface="Book Antiqua"/>
                <a:sym typeface="Book Antiqua"/>
              </a:rPr>
              <a:t>signal power is evaluated against this baseline to determine the value of the data element. A long string of Os or 1s can cause a drift in the baseline (baseline wandering) and make it difficult for the receiver to decode correctly.</a:t>
            </a:r>
            <a:endParaRPr sz="2000">
              <a:solidFill>
                <a:schemeClr val="lt1"/>
              </a:solidFill>
              <a:latin typeface="Book Antiqua"/>
              <a:ea typeface="Book Antiqua"/>
              <a:cs typeface="Book Antiqua"/>
              <a:sym typeface="Book Antiqu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nvSpPr>
        <p:spPr>
          <a:xfrm>
            <a:off x="0" y="0"/>
            <a:ext cx="9144000"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u="sng">
                <a:solidFill>
                  <a:schemeClr val="lt1"/>
                </a:solidFill>
                <a:latin typeface="Book Antiqua"/>
                <a:ea typeface="Book Antiqua"/>
                <a:cs typeface="Book Antiqua"/>
                <a:sym typeface="Book Antiqua"/>
              </a:rPr>
              <a:t>4.  DC Components : </a:t>
            </a:r>
            <a:r>
              <a:rPr lang="en-US" sz="2000">
                <a:solidFill>
                  <a:schemeClr val="lt1"/>
                </a:solidFill>
                <a:latin typeface="Book Antiqua"/>
                <a:ea typeface="Book Antiqua"/>
                <a:cs typeface="Book Antiqua"/>
                <a:sym typeface="Book Antiqua"/>
              </a:rPr>
              <a:t>When the voltage level in a digital signal is constant for a while,</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the spectrum creates very low frequencies (results of Fourier analysis). These frequencies around zero, called DC (direct-current) </a:t>
            </a:r>
            <a:r>
              <a:rPr i="1" lang="en-US" sz="2000">
                <a:solidFill>
                  <a:schemeClr val="lt1"/>
                </a:solidFill>
                <a:latin typeface="Book Antiqua"/>
                <a:ea typeface="Book Antiqua"/>
                <a:cs typeface="Book Antiqua"/>
                <a:sym typeface="Book Antiqua"/>
              </a:rPr>
              <a:t>components.</a:t>
            </a:r>
            <a:endParaRPr/>
          </a:p>
          <a:p>
            <a:pPr indent="0" lvl="0" marL="0" marR="0" rtl="0" algn="just">
              <a:spcBef>
                <a:spcPts val="0"/>
              </a:spcBef>
              <a:spcAft>
                <a:spcPts val="0"/>
              </a:spcAft>
              <a:buNone/>
            </a:pPr>
            <a:r>
              <a:rPr b="1" lang="en-US" sz="2000" u="sng">
                <a:solidFill>
                  <a:schemeClr val="lt1"/>
                </a:solidFill>
                <a:latin typeface="Book Antiqua"/>
                <a:ea typeface="Book Antiqua"/>
                <a:cs typeface="Book Antiqua"/>
                <a:sym typeface="Book Antiqua"/>
              </a:rPr>
              <a:t>5. Self-synchronization : </a:t>
            </a:r>
            <a:r>
              <a:rPr lang="en-US" sz="2000">
                <a:solidFill>
                  <a:schemeClr val="lt1"/>
                </a:solidFill>
                <a:latin typeface="Book Antiqua"/>
                <a:ea typeface="Book Antiqua"/>
                <a:cs typeface="Book Antiqua"/>
                <a:sym typeface="Book Antiqua"/>
              </a:rPr>
              <a:t>A self-synchronizing digital signal includes timing information in the data being transmitted. This can be achieved if there are transitions in the signal that alert the receiver to the beginning, middle, or end of the pulse. If the receiver's clock is out of synchronization, these points can reset the clock.</a:t>
            </a:r>
            <a:endParaRPr b="1" sz="2000" u="sng">
              <a:solidFill>
                <a:schemeClr val="lt1"/>
              </a:solidFill>
              <a:latin typeface="Book Antiqua"/>
              <a:ea typeface="Book Antiqua"/>
              <a:cs typeface="Book Antiqua"/>
              <a:sym typeface="Book Antiqua"/>
            </a:endParaRPr>
          </a:p>
        </p:txBody>
      </p:sp>
      <p:pic>
        <p:nvPicPr>
          <p:cNvPr descr="Line Coding and Its Characteristics" id="103" name="Google Shape;103;p16"/>
          <p:cNvPicPr preferRelativeResize="0"/>
          <p:nvPr/>
        </p:nvPicPr>
        <p:blipFill rotWithShape="1">
          <a:blip r:embed="rId3">
            <a:alphaModFix/>
          </a:blip>
          <a:srcRect b="0" l="0" r="0" t="0"/>
          <a:stretch/>
        </p:blipFill>
        <p:spPr>
          <a:xfrm>
            <a:off x="228600" y="2895600"/>
            <a:ext cx="8686800" cy="373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nvSpPr>
        <p:spPr>
          <a:xfrm>
            <a:off x="0" y="0"/>
            <a:ext cx="8991600" cy="44627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u="sng">
                <a:solidFill>
                  <a:schemeClr val="lt1"/>
                </a:solidFill>
                <a:latin typeface="Book Antiqua"/>
                <a:ea typeface="Book Antiqua"/>
                <a:cs typeface="Book Antiqua"/>
                <a:sym typeface="Book Antiqua"/>
              </a:rPr>
              <a:t>6. Built-in Error Detection : </a:t>
            </a:r>
            <a:r>
              <a:rPr lang="en-US" sz="2000">
                <a:solidFill>
                  <a:schemeClr val="lt1"/>
                </a:solidFill>
                <a:latin typeface="Book Antiqua"/>
                <a:ea typeface="Book Antiqua"/>
                <a:cs typeface="Book Antiqua"/>
                <a:sym typeface="Book Antiqua"/>
              </a:rPr>
              <a:t>It is desirable to have a built-in error-detecting capability</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in the generated code to detect some of or all the errors that occurred during transmission. Some encoding schemes that we will discuss have this capability to some extent.</a:t>
            </a:r>
            <a:endParaRPr/>
          </a:p>
          <a:p>
            <a:pPr indent="0" lvl="0" marL="0" marR="0" rtl="0" algn="just">
              <a:spcBef>
                <a:spcPts val="0"/>
              </a:spcBef>
              <a:spcAft>
                <a:spcPts val="0"/>
              </a:spcAft>
              <a:buNone/>
            </a:pPr>
            <a:r>
              <a:rPr b="1" lang="en-US" sz="2000" u="sng">
                <a:solidFill>
                  <a:schemeClr val="lt1"/>
                </a:solidFill>
                <a:latin typeface="Book Antiqua"/>
                <a:ea typeface="Book Antiqua"/>
                <a:cs typeface="Book Antiqua"/>
                <a:sym typeface="Book Antiqua"/>
              </a:rPr>
              <a:t>7. Immunity to Noise and Interference : </a:t>
            </a:r>
            <a:r>
              <a:rPr lang="en-US" sz="2000">
                <a:solidFill>
                  <a:schemeClr val="lt1"/>
                </a:solidFill>
                <a:latin typeface="Book Antiqua"/>
                <a:ea typeface="Book Antiqua"/>
                <a:cs typeface="Book Antiqua"/>
                <a:sym typeface="Book Antiqua"/>
              </a:rPr>
              <a:t>Another desirable code characteristic is a code  that is immune to noise and other interferences</a:t>
            </a:r>
            <a:endParaRPr/>
          </a:p>
          <a:p>
            <a:pPr indent="0" lvl="0" marL="0" marR="0" rtl="0" algn="just">
              <a:spcBef>
                <a:spcPts val="0"/>
              </a:spcBef>
              <a:spcAft>
                <a:spcPts val="0"/>
              </a:spcAft>
              <a:buNone/>
            </a:pPr>
            <a:r>
              <a:rPr b="1" lang="en-US" sz="2000" u="sng">
                <a:solidFill>
                  <a:schemeClr val="lt1"/>
                </a:solidFill>
                <a:latin typeface="Book Antiqua"/>
                <a:ea typeface="Book Antiqua"/>
                <a:cs typeface="Book Antiqua"/>
                <a:sym typeface="Book Antiqua"/>
              </a:rPr>
              <a:t>8. Complexity :  </a:t>
            </a:r>
            <a:r>
              <a:rPr lang="en-US" sz="2000">
                <a:solidFill>
                  <a:schemeClr val="lt1"/>
                </a:solidFill>
                <a:latin typeface="Book Antiqua"/>
                <a:ea typeface="Book Antiqua"/>
                <a:cs typeface="Book Antiqua"/>
                <a:sym typeface="Book Antiqua"/>
              </a:rPr>
              <a:t>A complex scheme is more costly to implement than a simple one. For</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example, a scheme that uses four signal levels is more difficult to interpret than one that uses only two levels.</a:t>
            </a:r>
            <a:endParaRPr/>
          </a:p>
          <a:p>
            <a:pPr indent="0" lvl="0" marL="0" marR="0" rtl="0" algn="just">
              <a:spcBef>
                <a:spcPts val="0"/>
              </a:spcBef>
              <a:spcAft>
                <a:spcPts val="0"/>
              </a:spcAft>
              <a:buNone/>
            </a:pPr>
            <a:r>
              <a:t/>
            </a:r>
            <a:endParaRPr sz="2000">
              <a:solidFill>
                <a:schemeClr val="lt1"/>
              </a:solidFill>
              <a:latin typeface="Book Antiqua"/>
              <a:ea typeface="Book Antiqua"/>
              <a:cs typeface="Book Antiqua"/>
              <a:sym typeface="Book Antiqua"/>
            </a:endParaRPr>
          </a:p>
          <a:p>
            <a:pPr indent="-152400" lvl="0" marL="0" marR="0" rtl="0" algn="just">
              <a:spcBef>
                <a:spcPts val="0"/>
              </a:spcBef>
              <a:spcAft>
                <a:spcPts val="0"/>
              </a:spcAft>
              <a:buClr>
                <a:schemeClr val="lt1"/>
              </a:buClr>
              <a:buSzPts val="2400"/>
              <a:buFont typeface="Noto Sans Symbols"/>
              <a:buChar char="❑"/>
            </a:pPr>
            <a:r>
              <a:rPr b="1" lang="en-US" sz="2400">
                <a:solidFill>
                  <a:schemeClr val="lt1"/>
                </a:solidFill>
                <a:latin typeface="Book Antiqua"/>
                <a:ea typeface="Book Antiqua"/>
                <a:cs typeface="Book Antiqua"/>
                <a:sym typeface="Book Antiqua"/>
              </a:rPr>
              <a:t>Line Coding Schemes</a:t>
            </a:r>
            <a:endParaRPr/>
          </a:p>
          <a:p>
            <a:pPr indent="0" lvl="0" marL="0" marR="0" rtl="0" algn="just">
              <a:spcBef>
                <a:spcPts val="0"/>
              </a:spcBef>
              <a:spcAft>
                <a:spcPts val="0"/>
              </a:spcAft>
              <a:buNone/>
            </a:pPr>
            <a:r>
              <a:t/>
            </a:r>
            <a:endParaRPr sz="2000">
              <a:solidFill>
                <a:schemeClr val="lt1"/>
              </a:solidFill>
              <a:latin typeface="Book Antiqua"/>
              <a:ea typeface="Book Antiqua"/>
              <a:cs typeface="Book Antiqua"/>
              <a:sym typeface="Book Antiqua"/>
            </a:endParaRPr>
          </a:p>
        </p:txBody>
      </p:sp>
      <p:pic>
        <p:nvPicPr>
          <p:cNvPr id="109" name="Google Shape;109;p17"/>
          <p:cNvPicPr preferRelativeResize="0"/>
          <p:nvPr/>
        </p:nvPicPr>
        <p:blipFill rotWithShape="1">
          <a:blip r:embed="rId3">
            <a:alphaModFix/>
          </a:blip>
          <a:srcRect b="21875" l="20131" r="14861" t="25000"/>
          <a:stretch/>
        </p:blipFill>
        <p:spPr>
          <a:xfrm>
            <a:off x="0" y="4038600"/>
            <a:ext cx="9144000" cy="281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nvSpPr>
        <p:spPr>
          <a:xfrm>
            <a:off x="0" y="0"/>
            <a:ext cx="9144000" cy="2246769"/>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2000"/>
              <a:buFont typeface="Book Antiqua"/>
              <a:buAutoNum type="arabicPeriod"/>
            </a:pPr>
            <a:r>
              <a:rPr b="1" i="1" lang="en-US" sz="2000" u="sng">
                <a:solidFill>
                  <a:schemeClr val="lt1"/>
                </a:solidFill>
                <a:latin typeface="Book Antiqua"/>
                <a:ea typeface="Book Antiqua"/>
                <a:cs typeface="Book Antiqua"/>
                <a:sym typeface="Book Antiqua"/>
              </a:rPr>
              <a:t>Unipolar Scheme: </a:t>
            </a:r>
            <a:endParaRPr/>
          </a:p>
          <a:p>
            <a:pPr indent="-457200" lvl="0" marL="457200" marR="0" rtl="0" algn="l">
              <a:spcBef>
                <a:spcPts val="0"/>
              </a:spcBef>
              <a:spcAft>
                <a:spcPts val="0"/>
              </a:spcAft>
              <a:buNone/>
            </a:pPr>
            <a:r>
              <a:rPr lang="en-US" sz="2000">
                <a:solidFill>
                  <a:schemeClr val="lt1"/>
                </a:solidFill>
                <a:latin typeface="Book Antiqua"/>
                <a:ea typeface="Book Antiqua"/>
                <a:cs typeface="Book Antiqua"/>
                <a:sym typeface="Book Antiqua"/>
              </a:rPr>
              <a:t>In a unipolar scheme, all the signal levels are on one side of the time axis, either above or below.</a:t>
            </a:r>
            <a:endParaRPr b="1" i="1" sz="2000" u="sng">
              <a:solidFill>
                <a:schemeClr val="lt1"/>
              </a:solidFill>
              <a:latin typeface="Book Antiqua"/>
              <a:ea typeface="Book Antiqua"/>
              <a:cs typeface="Book Antiqua"/>
              <a:sym typeface="Book Antiqua"/>
            </a:endParaRPr>
          </a:p>
          <a:p>
            <a:pPr indent="-127000" lvl="0" marL="0" marR="0" rtl="0" algn="just">
              <a:spcBef>
                <a:spcPts val="0"/>
              </a:spcBef>
              <a:spcAft>
                <a:spcPts val="0"/>
              </a:spcAft>
              <a:buClr>
                <a:schemeClr val="lt1"/>
              </a:buClr>
              <a:buSzPts val="2000"/>
              <a:buFont typeface="Arial"/>
              <a:buChar char="•"/>
            </a:pPr>
            <a:r>
              <a:rPr b="1" lang="en-US" sz="2000">
                <a:solidFill>
                  <a:schemeClr val="lt1"/>
                </a:solidFill>
                <a:latin typeface="Book Antiqua"/>
                <a:ea typeface="Book Antiqua"/>
                <a:cs typeface="Book Antiqua"/>
                <a:sym typeface="Book Antiqua"/>
              </a:rPr>
              <a:t>NRZ (Non-Return-to-Zero) : </a:t>
            </a:r>
            <a:r>
              <a:rPr lang="en-US" sz="2000">
                <a:solidFill>
                  <a:schemeClr val="lt1"/>
                </a:solidFill>
                <a:latin typeface="Book Antiqua"/>
                <a:ea typeface="Book Antiqua"/>
                <a:cs typeface="Book Antiqua"/>
                <a:sym typeface="Book Antiqua"/>
              </a:rPr>
              <a:t>Traditionally, a unipolar scheme was designed as a non-return-to-zero (NRZ) scheme in which the positive voltage defines bit 1 and the zero voltage defines bit 0. It is called NRZ because the signal does not return to zero at the middle of the bit.</a:t>
            </a:r>
            <a:endParaRPr sz="2000">
              <a:solidFill>
                <a:schemeClr val="lt1"/>
              </a:solidFill>
              <a:latin typeface="Book Antiqua"/>
              <a:ea typeface="Book Antiqua"/>
              <a:cs typeface="Book Antiqua"/>
              <a:sym typeface="Book Antiqua"/>
            </a:endParaRPr>
          </a:p>
        </p:txBody>
      </p:sp>
      <p:pic>
        <p:nvPicPr>
          <p:cNvPr id="115" name="Google Shape;115;p18"/>
          <p:cNvPicPr preferRelativeResize="0"/>
          <p:nvPr/>
        </p:nvPicPr>
        <p:blipFill rotWithShape="1">
          <a:blip r:embed="rId3">
            <a:alphaModFix/>
          </a:blip>
          <a:srcRect b="28125" l="18375" r="24524" t="39062"/>
          <a:stretch/>
        </p:blipFill>
        <p:spPr>
          <a:xfrm>
            <a:off x="228600" y="2286000"/>
            <a:ext cx="8610600" cy="1600200"/>
          </a:xfrm>
          <a:prstGeom prst="rect">
            <a:avLst/>
          </a:prstGeom>
          <a:noFill/>
          <a:ln>
            <a:noFill/>
          </a:ln>
        </p:spPr>
      </p:pic>
      <p:sp>
        <p:nvSpPr>
          <p:cNvPr id="116" name="Google Shape;116;p18"/>
          <p:cNvSpPr txBox="1"/>
          <p:nvPr/>
        </p:nvSpPr>
        <p:spPr>
          <a:xfrm>
            <a:off x="0" y="3962400"/>
            <a:ext cx="8915400" cy="31700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000" u="sng">
                <a:solidFill>
                  <a:schemeClr val="lt1"/>
                </a:solidFill>
                <a:latin typeface="Book Antiqua"/>
                <a:ea typeface="Book Antiqua"/>
                <a:cs typeface="Book Antiqua"/>
                <a:sym typeface="Book Antiqua"/>
              </a:rPr>
              <a:t>2. Polar Schemes :</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In polar schemes, the voltages are on the both sides of the time axis. For example, the</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voltage level for 0 can be positive and the voltage level for 1 can be negative.</a:t>
            </a:r>
            <a:endParaRPr/>
          </a:p>
          <a:p>
            <a:pPr indent="-127000" lvl="0" marL="0" marR="0" rtl="0" algn="just">
              <a:spcBef>
                <a:spcPts val="0"/>
              </a:spcBef>
              <a:spcAft>
                <a:spcPts val="0"/>
              </a:spcAft>
              <a:buClr>
                <a:schemeClr val="lt1"/>
              </a:buClr>
              <a:buSzPts val="2000"/>
              <a:buFont typeface="Arial"/>
              <a:buChar char="•"/>
            </a:pPr>
            <a:r>
              <a:rPr b="1" lang="en-US" sz="2000" u="sng">
                <a:solidFill>
                  <a:schemeClr val="lt1"/>
                </a:solidFill>
                <a:latin typeface="Book Antiqua"/>
                <a:ea typeface="Book Antiqua"/>
                <a:cs typeface="Book Antiqua"/>
                <a:sym typeface="Book Antiqua"/>
              </a:rPr>
              <a:t>Non-Return-to-Zero (NRZ) </a:t>
            </a:r>
            <a:r>
              <a:rPr lang="en-US" sz="2000">
                <a:solidFill>
                  <a:schemeClr val="lt1"/>
                </a:solidFill>
                <a:latin typeface="Book Antiqua"/>
                <a:ea typeface="Book Antiqua"/>
                <a:cs typeface="Book Antiqua"/>
                <a:sym typeface="Book Antiqua"/>
              </a:rPr>
              <a:t>In polar NRZ encoding, we use two levels of voltage</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amplitude. We can have two versions of polar NRZ: NRZ-Land NRZ-I. </a:t>
            </a:r>
            <a:r>
              <a:rPr b="1" lang="en-US" sz="2000">
                <a:solidFill>
                  <a:schemeClr val="lt1"/>
                </a:solidFill>
                <a:latin typeface="Book Antiqua"/>
                <a:ea typeface="Book Antiqua"/>
                <a:cs typeface="Book Antiqua"/>
                <a:sym typeface="Book Antiqua"/>
              </a:rPr>
              <a:t>In NRZ-L the level of the voltage determines the value of the bit. In NRZ-I </a:t>
            </a:r>
            <a:r>
              <a:rPr lang="en-US" sz="2000">
                <a:solidFill>
                  <a:schemeClr val="lt1"/>
                </a:solidFill>
                <a:latin typeface="Book Antiqua"/>
                <a:ea typeface="Book Antiqua"/>
                <a:cs typeface="Book Antiqua"/>
                <a:sym typeface="Book Antiqua"/>
              </a:rPr>
              <a:t>the inversion or the lack of inversion determines the value of the bit.</a:t>
            </a:r>
            <a:endParaRPr/>
          </a:p>
          <a:p>
            <a:pPr indent="0" lvl="0" marL="0" marR="0" rtl="0" algn="just">
              <a:spcBef>
                <a:spcPts val="0"/>
              </a:spcBef>
              <a:spcAft>
                <a:spcPts val="0"/>
              </a:spcAft>
              <a:buNone/>
            </a:pPr>
            <a:r>
              <a:t/>
            </a:r>
            <a:endParaRPr sz="2000">
              <a:solidFill>
                <a:schemeClr val="lt1"/>
              </a:solidFill>
              <a:latin typeface="Book Antiqua"/>
              <a:ea typeface="Book Antiqua"/>
              <a:cs typeface="Book Antiqua"/>
              <a:sym typeface="Book Antiqu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9"/>
          <p:cNvPicPr preferRelativeResize="0"/>
          <p:nvPr/>
        </p:nvPicPr>
        <p:blipFill rotWithShape="1">
          <a:blip r:embed="rId3">
            <a:alphaModFix/>
          </a:blip>
          <a:srcRect b="20312" l="19253" r="14861" t="32812"/>
          <a:stretch/>
        </p:blipFill>
        <p:spPr>
          <a:xfrm>
            <a:off x="228600" y="228600"/>
            <a:ext cx="8763000" cy="2286000"/>
          </a:xfrm>
          <a:prstGeom prst="rect">
            <a:avLst/>
          </a:prstGeom>
          <a:noFill/>
          <a:ln>
            <a:noFill/>
          </a:ln>
        </p:spPr>
      </p:pic>
      <p:sp>
        <p:nvSpPr>
          <p:cNvPr id="122" name="Google Shape;122;p19"/>
          <p:cNvSpPr txBox="1"/>
          <p:nvPr/>
        </p:nvSpPr>
        <p:spPr>
          <a:xfrm>
            <a:off x="0" y="2590800"/>
            <a:ext cx="9144000" cy="1015663"/>
          </a:xfrm>
          <a:prstGeom prst="rect">
            <a:avLst/>
          </a:prstGeom>
          <a:noFill/>
          <a:ln>
            <a:noFill/>
          </a:ln>
        </p:spPr>
        <p:txBody>
          <a:bodyPr anchorCtr="0" anchor="t" bIns="45700" lIns="91425" spcFirstLastPara="1" rIns="91425" wrap="square" tIns="45700">
            <a:spAutoFit/>
          </a:bodyPr>
          <a:lstStyle/>
          <a:p>
            <a:pPr indent="-127000" lvl="0" marL="0" marR="0" rtl="0" algn="just">
              <a:spcBef>
                <a:spcPts val="0"/>
              </a:spcBef>
              <a:spcAft>
                <a:spcPts val="0"/>
              </a:spcAft>
              <a:buClr>
                <a:schemeClr val="lt1"/>
              </a:buClr>
              <a:buSzPts val="2000"/>
              <a:buFont typeface="Arial"/>
              <a:buChar char="•"/>
            </a:pPr>
            <a:r>
              <a:rPr b="1" lang="en-US" sz="2000" u="sng">
                <a:solidFill>
                  <a:schemeClr val="lt1"/>
                </a:solidFill>
                <a:latin typeface="Book Antiqua"/>
                <a:ea typeface="Book Antiqua"/>
                <a:cs typeface="Book Antiqua"/>
                <a:sym typeface="Book Antiqua"/>
              </a:rPr>
              <a:t>Return to Zero (RZ)</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the return-to-zero (RZ) scheme, which uses three values: positive, negative, and zero. In RZ, the signal changes not between bits but during the bit.</a:t>
            </a:r>
            <a:endParaRPr b="1" sz="2000" u="sng">
              <a:solidFill>
                <a:schemeClr val="lt1"/>
              </a:solidFill>
              <a:latin typeface="Book Antiqua"/>
              <a:ea typeface="Book Antiqua"/>
              <a:cs typeface="Book Antiqua"/>
              <a:sym typeface="Book Antiqua"/>
            </a:endParaRPr>
          </a:p>
        </p:txBody>
      </p:sp>
      <p:pic>
        <p:nvPicPr>
          <p:cNvPr id="123" name="Google Shape;123;p19"/>
          <p:cNvPicPr preferRelativeResize="0"/>
          <p:nvPr/>
        </p:nvPicPr>
        <p:blipFill rotWithShape="1">
          <a:blip r:embed="rId4">
            <a:alphaModFix/>
          </a:blip>
          <a:srcRect b="28125" l="18375" r="15739" t="29688"/>
          <a:stretch/>
        </p:blipFill>
        <p:spPr>
          <a:xfrm>
            <a:off x="228600" y="3733800"/>
            <a:ext cx="8610600" cy="289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nvSpPr>
        <p:spPr>
          <a:xfrm>
            <a:off x="0" y="0"/>
            <a:ext cx="4800600" cy="1938992"/>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chemeClr val="lt1"/>
              </a:buClr>
              <a:buSzPts val="2000"/>
              <a:buFont typeface="Arial"/>
              <a:buChar char="•"/>
            </a:pPr>
            <a:r>
              <a:rPr b="1" lang="en-US" sz="2000" u="sng">
                <a:solidFill>
                  <a:schemeClr val="lt1"/>
                </a:solidFill>
                <a:latin typeface="Book Antiqua"/>
                <a:ea typeface="Book Antiqua"/>
                <a:cs typeface="Book Antiqua"/>
                <a:sym typeface="Book Antiqua"/>
              </a:rPr>
              <a:t> Biphase: Manchester and Differential Manchester</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In Manchester and differential Manchester encoding, the transition at the middle of the bit is used for synchronization.</a:t>
            </a:r>
            <a:endParaRPr b="1" sz="2000" u="sng">
              <a:solidFill>
                <a:schemeClr val="lt1"/>
              </a:solidFill>
              <a:latin typeface="Book Antiqua"/>
              <a:ea typeface="Book Antiqua"/>
              <a:cs typeface="Book Antiqua"/>
              <a:sym typeface="Book Antiqua"/>
            </a:endParaRPr>
          </a:p>
        </p:txBody>
      </p:sp>
      <p:pic>
        <p:nvPicPr>
          <p:cNvPr descr="Difference between Unipolar, Polar and Bipolar Line Coding Schemes -  GeeksforGeeks" id="129" name="Google Shape;129;p20"/>
          <p:cNvPicPr preferRelativeResize="0"/>
          <p:nvPr/>
        </p:nvPicPr>
        <p:blipFill rotWithShape="1">
          <a:blip r:embed="rId3">
            <a:alphaModFix/>
          </a:blip>
          <a:srcRect b="0" l="0" r="0" t="0"/>
          <a:stretch/>
        </p:blipFill>
        <p:spPr>
          <a:xfrm>
            <a:off x="4953000" y="0"/>
            <a:ext cx="4191000" cy="2828925"/>
          </a:xfrm>
          <a:prstGeom prst="rect">
            <a:avLst/>
          </a:prstGeom>
          <a:noFill/>
          <a:ln>
            <a:noFill/>
          </a:ln>
        </p:spPr>
      </p:pic>
      <p:sp>
        <p:nvSpPr>
          <p:cNvPr id="130" name="Google Shape;130;p20"/>
          <p:cNvSpPr txBox="1"/>
          <p:nvPr/>
        </p:nvSpPr>
        <p:spPr>
          <a:xfrm>
            <a:off x="0" y="1905000"/>
            <a:ext cx="5029200" cy="477053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400" u="sng">
                <a:solidFill>
                  <a:schemeClr val="lt1"/>
                </a:solidFill>
                <a:latin typeface="Book Antiqua"/>
                <a:ea typeface="Book Antiqua"/>
                <a:cs typeface="Book Antiqua"/>
                <a:sym typeface="Book Antiqua"/>
              </a:rPr>
              <a:t>3. Bipolar Schemes</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In bipolar encoding (sometimes called</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 </a:t>
            </a:r>
            <a:r>
              <a:rPr i="1" lang="en-US" sz="2000">
                <a:solidFill>
                  <a:schemeClr val="lt1"/>
                </a:solidFill>
                <a:latin typeface="Book Antiqua"/>
                <a:ea typeface="Book Antiqua"/>
                <a:cs typeface="Book Antiqua"/>
                <a:sym typeface="Book Antiqua"/>
              </a:rPr>
              <a:t>multilevel binary), there are three voltage levels: </a:t>
            </a:r>
            <a:r>
              <a:rPr lang="en-US" sz="2000">
                <a:solidFill>
                  <a:schemeClr val="lt1"/>
                </a:solidFill>
                <a:latin typeface="Book Antiqua"/>
                <a:ea typeface="Book Antiqua"/>
                <a:cs typeface="Book Antiqua"/>
                <a:sym typeface="Book Antiqua"/>
              </a:rPr>
              <a:t>positive, negative, and zero.</a:t>
            </a:r>
            <a:endParaRPr/>
          </a:p>
          <a:p>
            <a:pPr indent="-127000" lvl="0" marL="0" marR="0" rtl="0" algn="just">
              <a:spcBef>
                <a:spcPts val="0"/>
              </a:spcBef>
              <a:spcAft>
                <a:spcPts val="0"/>
              </a:spcAft>
              <a:buClr>
                <a:schemeClr val="lt1"/>
              </a:buClr>
              <a:buSzPts val="2000"/>
              <a:buFont typeface="Arial"/>
              <a:buChar char="•"/>
            </a:pPr>
            <a:r>
              <a:rPr b="1" lang="en-US" sz="2000" u="sng">
                <a:solidFill>
                  <a:schemeClr val="lt1"/>
                </a:solidFill>
                <a:latin typeface="Book Antiqua"/>
                <a:ea typeface="Book Antiqua"/>
                <a:cs typeface="Book Antiqua"/>
                <a:sym typeface="Book Antiqua"/>
              </a:rPr>
              <a:t>AMI and Pseudoternary : </a:t>
            </a:r>
            <a:r>
              <a:rPr lang="en-US" sz="2000">
                <a:solidFill>
                  <a:schemeClr val="lt1"/>
                </a:solidFill>
                <a:latin typeface="Book Antiqua"/>
                <a:ea typeface="Book Antiqua"/>
                <a:cs typeface="Book Antiqua"/>
                <a:sym typeface="Book Antiqua"/>
              </a:rPr>
              <a:t>A common bipolar encoding scheme is called bipolar </a:t>
            </a:r>
            <a:r>
              <a:rPr b="1" lang="en-US" sz="2000">
                <a:solidFill>
                  <a:schemeClr val="lt1"/>
                </a:solidFill>
                <a:latin typeface="Book Antiqua"/>
                <a:ea typeface="Book Antiqua"/>
                <a:cs typeface="Book Antiqua"/>
                <a:sym typeface="Book Antiqua"/>
              </a:rPr>
              <a:t>alternate mark inversion (AMI). </a:t>
            </a:r>
            <a:r>
              <a:rPr lang="en-US" sz="2000">
                <a:solidFill>
                  <a:schemeClr val="lt1"/>
                </a:solidFill>
                <a:latin typeface="Book Antiqua"/>
                <a:ea typeface="Book Antiqua"/>
                <a:cs typeface="Book Antiqua"/>
                <a:sym typeface="Book Antiqua"/>
              </a:rPr>
              <a:t>AMI means alternate 1 inversion. A neutral zero voltage represents binary  0. Binary 1s are represented by alternating positive and negative voltages. A variation of AMI encoding is called </a:t>
            </a:r>
            <a:r>
              <a:rPr b="1" lang="en-US" sz="2000">
                <a:solidFill>
                  <a:schemeClr val="lt1"/>
                </a:solidFill>
                <a:latin typeface="Book Antiqua"/>
                <a:ea typeface="Book Antiqua"/>
                <a:cs typeface="Book Antiqua"/>
                <a:sym typeface="Book Antiqua"/>
              </a:rPr>
              <a:t>pseudoternary </a:t>
            </a:r>
            <a:r>
              <a:rPr lang="en-US" sz="2000">
                <a:solidFill>
                  <a:schemeClr val="lt1"/>
                </a:solidFill>
                <a:latin typeface="Book Antiqua"/>
                <a:ea typeface="Book Antiqua"/>
                <a:cs typeface="Book Antiqua"/>
                <a:sym typeface="Book Antiqua"/>
              </a:rPr>
              <a:t> in which the 1 bit is encoded as a zero voltage and the 0 bit is encoded as alternating positive and negative voltages.</a:t>
            </a:r>
            <a:endParaRPr sz="2000">
              <a:solidFill>
                <a:schemeClr val="lt1"/>
              </a:solidFill>
              <a:latin typeface="Book Antiqua"/>
              <a:ea typeface="Book Antiqua"/>
              <a:cs typeface="Book Antiqua"/>
              <a:sym typeface="Book Antiqua"/>
            </a:endParaRPr>
          </a:p>
        </p:txBody>
      </p:sp>
      <p:pic>
        <p:nvPicPr>
          <p:cNvPr id="131" name="Google Shape;131;p20"/>
          <p:cNvPicPr preferRelativeResize="0"/>
          <p:nvPr/>
        </p:nvPicPr>
        <p:blipFill rotWithShape="1">
          <a:blip r:embed="rId4">
            <a:alphaModFix/>
          </a:blip>
          <a:srcRect b="34375" l="20132" r="13981" t="21874"/>
          <a:stretch/>
        </p:blipFill>
        <p:spPr>
          <a:xfrm>
            <a:off x="5029200" y="2895600"/>
            <a:ext cx="4114800" cy="3657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nvSpPr>
        <p:spPr>
          <a:xfrm>
            <a:off x="0" y="0"/>
            <a:ext cx="9144000" cy="470898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1" lang="en-US" sz="2000" u="sng">
                <a:solidFill>
                  <a:schemeClr val="lt1"/>
                </a:solidFill>
                <a:latin typeface="Book Antiqua"/>
                <a:ea typeface="Book Antiqua"/>
                <a:cs typeface="Book Antiqua"/>
                <a:sym typeface="Book Antiqua"/>
              </a:rPr>
              <a:t>4. Multilevel Schemes :</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The desire to increase the data speed or decrease the required bandwidth has resulted in the creation of many schemes. The goal is to increase the number of bits per baud by encoding a pattern of </a:t>
            </a:r>
            <a:r>
              <a:rPr i="1" lang="en-US" sz="2000">
                <a:solidFill>
                  <a:schemeClr val="lt1"/>
                </a:solidFill>
                <a:latin typeface="Book Antiqua"/>
                <a:ea typeface="Book Antiqua"/>
                <a:cs typeface="Book Antiqua"/>
                <a:sym typeface="Book Antiqua"/>
              </a:rPr>
              <a:t>m data elements into a pattern of n signal elements.</a:t>
            </a:r>
            <a:endParaRPr/>
          </a:p>
          <a:p>
            <a:pPr indent="-127000" lvl="0" marL="0" marR="0" rtl="0" algn="just">
              <a:spcBef>
                <a:spcPts val="0"/>
              </a:spcBef>
              <a:spcAft>
                <a:spcPts val="0"/>
              </a:spcAft>
              <a:buClr>
                <a:schemeClr val="lt1"/>
              </a:buClr>
              <a:buSzPts val="2000"/>
              <a:buFont typeface="Arial"/>
              <a:buChar char="•"/>
            </a:pPr>
            <a:r>
              <a:rPr b="1" lang="en-US" sz="2000" u="sng">
                <a:solidFill>
                  <a:schemeClr val="lt1"/>
                </a:solidFill>
                <a:latin typeface="Book Antiqua"/>
                <a:ea typeface="Book Antiqua"/>
                <a:cs typeface="Book Antiqua"/>
                <a:sym typeface="Book Antiqua"/>
              </a:rPr>
              <a:t>2BlQ : </a:t>
            </a:r>
            <a:r>
              <a:rPr lang="en-US" sz="2000">
                <a:solidFill>
                  <a:schemeClr val="lt1"/>
                </a:solidFill>
                <a:latin typeface="Book Antiqua"/>
                <a:ea typeface="Book Antiqua"/>
                <a:cs typeface="Book Antiqua"/>
                <a:sym typeface="Book Antiqua"/>
              </a:rPr>
              <a:t>The average signal rate of</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2BlQ is S =</a:t>
            </a:r>
            <a:r>
              <a:rPr i="1" lang="en-US" sz="2000">
                <a:solidFill>
                  <a:schemeClr val="lt1"/>
                </a:solidFill>
                <a:latin typeface="Book Antiqua"/>
                <a:ea typeface="Book Antiqua"/>
                <a:cs typeface="Book Antiqua"/>
                <a:sym typeface="Book Antiqua"/>
              </a:rPr>
              <a:t>N/4. This means that using</a:t>
            </a:r>
            <a:endParaRPr/>
          </a:p>
          <a:p>
            <a:pPr indent="0" lvl="0" marL="0" marR="0" rtl="0" algn="just">
              <a:spcBef>
                <a:spcPts val="0"/>
              </a:spcBef>
              <a:spcAft>
                <a:spcPts val="0"/>
              </a:spcAft>
              <a:buNone/>
            </a:pPr>
            <a:r>
              <a:rPr i="1" lang="en-US" sz="2000">
                <a:solidFill>
                  <a:schemeClr val="lt1"/>
                </a:solidFill>
                <a:latin typeface="Book Antiqua"/>
                <a:ea typeface="Book Antiqua"/>
                <a:cs typeface="Book Antiqua"/>
                <a:sym typeface="Book Antiqua"/>
              </a:rPr>
              <a:t>2BIQ, we can </a:t>
            </a:r>
            <a:r>
              <a:rPr lang="en-US" sz="2000">
                <a:solidFill>
                  <a:schemeClr val="lt1"/>
                </a:solidFill>
                <a:latin typeface="Book Antiqua"/>
                <a:ea typeface="Book Antiqua"/>
                <a:cs typeface="Book Antiqua"/>
                <a:sym typeface="Book Antiqua"/>
              </a:rPr>
              <a:t>send data 2 times faster </a:t>
            </a:r>
            <a:endParaRPr/>
          </a:p>
          <a:p>
            <a:pPr indent="0" lvl="0" marL="0" marR="0" rtl="0" algn="just">
              <a:spcBef>
                <a:spcPts val="0"/>
              </a:spcBef>
              <a:spcAft>
                <a:spcPts val="0"/>
              </a:spcAft>
              <a:buNone/>
            </a:pPr>
            <a:r>
              <a:rPr lang="en-US" sz="2000">
                <a:solidFill>
                  <a:schemeClr val="lt1"/>
                </a:solidFill>
                <a:latin typeface="Book Antiqua"/>
                <a:ea typeface="Book Antiqua"/>
                <a:cs typeface="Book Antiqua"/>
                <a:sym typeface="Book Antiqua"/>
              </a:rPr>
              <a:t>than by using NRZ-L.</a:t>
            </a:r>
            <a:endParaRPr/>
          </a:p>
          <a:p>
            <a:pPr indent="-127000" lvl="0" marL="0" marR="0" rtl="0" algn="l">
              <a:spcBef>
                <a:spcPts val="0"/>
              </a:spcBef>
              <a:spcAft>
                <a:spcPts val="0"/>
              </a:spcAft>
              <a:buClr>
                <a:schemeClr val="lt1"/>
              </a:buClr>
              <a:buSzPts val="2000"/>
              <a:buFont typeface="Arial"/>
              <a:buChar char="•"/>
            </a:pPr>
            <a:r>
              <a:rPr b="1" lang="en-US" sz="2000" u="sng">
                <a:solidFill>
                  <a:schemeClr val="lt1"/>
                </a:solidFill>
                <a:latin typeface="Book Antiqua"/>
                <a:ea typeface="Book Antiqua"/>
                <a:cs typeface="Book Antiqua"/>
                <a:sym typeface="Book Antiqua"/>
              </a:rPr>
              <a:t>8B6T</a:t>
            </a:r>
            <a:r>
              <a:rPr lang="en-US" sz="2000">
                <a:solidFill>
                  <a:schemeClr val="lt1"/>
                </a:solidFill>
                <a:latin typeface="Book Antiqua"/>
                <a:ea typeface="Book Antiqua"/>
                <a:cs typeface="Book Antiqua"/>
                <a:sym typeface="Book Antiqua"/>
              </a:rPr>
              <a:t> : A very interesting scheme is</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 eight binary, six ternary (8B6T). This</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 code is used with 100BASE-4T cable, as we will see in Chapter 13. The idea is to encode a pattern of 8 bits as a</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 pattern of 6 signal elements, where</a:t>
            </a:r>
            <a:endParaRPr/>
          </a:p>
          <a:p>
            <a:pPr indent="0" lvl="0" marL="0" marR="0" rtl="0" algn="l">
              <a:spcBef>
                <a:spcPts val="0"/>
              </a:spcBef>
              <a:spcAft>
                <a:spcPts val="0"/>
              </a:spcAft>
              <a:buNone/>
            </a:pPr>
            <a:r>
              <a:rPr lang="en-US" sz="2000">
                <a:solidFill>
                  <a:schemeClr val="lt1"/>
                </a:solidFill>
                <a:latin typeface="Book Antiqua"/>
                <a:ea typeface="Book Antiqua"/>
                <a:cs typeface="Book Antiqua"/>
                <a:sym typeface="Book Antiqua"/>
              </a:rPr>
              <a:t> the signal has three levels (ternary).</a:t>
            </a:r>
            <a:endParaRPr sz="2000">
              <a:solidFill>
                <a:schemeClr val="lt1"/>
              </a:solidFill>
              <a:latin typeface="Book Antiqua"/>
              <a:ea typeface="Book Antiqua"/>
              <a:cs typeface="Book Antiqua"/>
              <a:sym typeface="Book Antiqua"/>
            </a:endParaRPr>
          </a:p>
        </p:txBody>
      </p:sp>
      <p:pic>
        <p:nvPicPr>
          <p:cNvPr descr="Different Line Coding Techniques" id="137" name="Google Shape;137;p21"/>
          <p:cNvPicPr preferRelativeResize="0"/>
          <p:nvPr/>
        </p:nvPicPr>
        <p:blipFill rotWithShape="1">
          <a:blip r:embed="rId3">
            <a:alphaModFix/>
          </a:blip>
          <a:srcRect b="0" l="0" r="0" t="0"/>
          <a:stretch/>
        </p:blipFill>
        <p:spPr>
          <a:xfrm>
            <a:off x="4343400" y="1371600"/>
            <a:ext cx="4572000" cy="3381375"/>
          </a:xfrm>
          <a:prstGeom prst="rect">
            <a:avLst/>
          </a:prstGeom>
          <a:noFill/>
          <a:ln>
            <a:noFill/>
          </a:ln>
        </p:spPr>
      </p:pic>
      <p:pic>
        <p:nvPicPr>
          <p:cNvPr descr="Advantages of 8B6T Line Coding | Disadvantages of 8B6T Encoding" id="138" name="Google Shape;138;p21"/>
          <p:cNvPicPr preferRelativeResize="0"/>
          <p:nvPr/>
        </p:nvPicPr>
        <p:blipFill rotWithShape="1">
          <a:blip r:embed="rId4">
            <a:alphaModFix/>
          </a:blip>
          <a:srcRect b="0" l="0" r="0" t="0"/>
          <a:stretch/>
        </p:blipFill>
        <p:spPr>
          <a:xfrm>
            <a:off x="228600" y="4819650"/>
            <a:ext cx="8686800" cy="203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pex">
  <a:themeElements>
    <a:clrScheme name="Apex">
      <a:dk1>
        <a:srgbClr val="000000"/>
      </a:dk1>
      <a:lt1>
        <a:srgbClr val="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